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3" r:id="rId5"/>
    <p:sldId id="294" r:id="rId6"/>
    <p:sldId id="276" r:id="rId7"/>
    <p:sldId id="277" r:id="rId8"/>
    <p:sldId id="295" r:id="rId9"/>
    <p:sldId id="296" r:id="rId10"/>
    <p:sldId id="297" r:id="rId11"/>
    <p:sldId id="25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3" r:id="rId23"/>
    <p:sldId id="260" r:id="rId24"/>
    <p:sldId id="278" r:id="rId25"/>
    <p:sldId id="299" r:id="rId26"/>
    <p:sldId id="279" r:id="rId27"/>
    <p:sldId id="280" r:id="rId28"/>
    <p:sldId id="298" r:id="rId29"/>
    <p:sldId id="26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075" autoAdjust="0"/>
  </p:normalViewPr>
  <p:slideViewPr>
    <p:cSldViewPr snapToGrid="0">
      <p:cViewPr varScale="1">
        <p:scale>
          <a:sx n="97" d="100"/>
          <a:sy n="97" d="100"/>
        </p:scale>
        <p:origin x="69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2DC73-BEA6-4FC7-826C-3391503609D2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E627-87E8-4AA0-9125-57A7995D8F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86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這頁可以不要講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E627-87E8-4AA0-9125-57A7995D8F7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47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這頁可以不要講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E627-87E8-4AA0-9125-57A7995D8F7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5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這頁可以不要講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E627-87E8-4AA0-9125-57A7995D8F7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26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這頁可以不要講</a:t>
            </a:r>
          </a:p>
          <a:p>
            <a:r>
              <a:rPr lang="zh-TW" altLang="en-US" dirty="0"/>
              <a:t>提</a:t>
            </a:r>
            <a:r>
              <a:rPr lang="en-US" altLang="zh-TW" dirty="0"/>
              <a:t>swap</a:t>
            </a:r>
            <a:r>
              <a:rPr lang="zh-TW" altLang="en-US" dirty="0"/>
              <a:t>那裏會造成交錯就好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E627-87E8-4AA0-9125-57A7995D8F7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60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E627-87E8-4AA0-9125-57A7995D8F7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31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E627-87E8-4AA0-9125-57A7995D8F7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745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E627-87E8-4AA0-9125-57A7995D8F7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63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FE3D0-682D-4C0C-A107-F2BAC0B35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54A4C0-871A-498D-943A-2822F47B8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748F2A-790D-4313-AB4A-993D5E7E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5FDC-EBA9-46E1-89AC-128F0B296E38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1674B2-3D7D-4B23-B57B-C3435D3C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73BD0F-3F8E-4326-9DDF-6041C15F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35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7D733-81C3-473D-BDE9-B97A8E62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523414-1886-438A-82DC-112637CC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AA3E61-74FC-43C2-8CDB-87BA5246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0C98-6633-44A1-B6CB-B2911FC303E3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97E576-1D20-4843-A0CB-DE422112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7639E4-9A7B-415D-90A9-1D2662B9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3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64DCD88-1884-4522-949F-9558DB7F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51FA255-93BD-4C2B-8930-DB99709C0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297401-A6F9-4CAD-94DB-609369F9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FE6E-7828-4F44-93B5-FF278E98E570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B5F86E-62D2-41F5-9313-5ACD278BE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1A119E-3495-4E9B-8F13-5974C420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79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CFC77-FC44-45B6-A72A-A38C3924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3A2829-B944-48BA-A491-81EA642A9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7D8D62-D109-4F2D-9B39-F32D08AC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808C4-0B3A-404B-9CA7-8C3C03871841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11908A-9B2D-455B-A9B5-763EDA8D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F743C1-7419-48A7-8482-D6989060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03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59F46-4C73-4CA7-ACAE-37113BAC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C23C18-4803-4DC8-9DE9-66D70BE49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38C8E8-8C08-4324-8439-19F890F1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0C5B-3B5A-4DDC-8FC1-3A1BADDA77B2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65CAD5-62B9-4582-A491-843A67ED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02B62A-E64A-4287-86D0-05BB5E3C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86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762CB7-54BB-4A21-B86A-25E51E0F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04E27B-0699-4BE3-87BC-F322B9F4B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9D4E4F-826D-4073-A75A-548DC428B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E8F5FD-B49C-4895-A8CF-02E1F789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5934-EC70-41D7-BB82-409C3FB2BA53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468E5D-6E01-4EF6-B903-099B3E3D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B14894-BFC5-4987-8715-9016AA26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2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B86AA-5F7D-489F-BE47-80E680E9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F8FD47-734C-4D07-A121-A7E5F4677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EA86D8-3863-46FE-B3B8-EC67F91C2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99DEE71-7CA8-4F32-8C99-C9C35FFE6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453DB7D-83DB-4F0B-96C6-2BD37042F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AEAB39-0A33-4615-A576-BD4836141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7C472-BA36-4D2C-8616-F5D87E5FCF81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DCE15D-9FEF-48CB-80F4-402AA51C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146B2-208D-4567-934A-F03E2CA6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652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8AC2E6-592F-4693-9851-EA875E3C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C9C8DB-C470-4D93-B1F1-702B6905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DC81-DE94-4C74-ABE3-760E1A3CE2D4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92607B6-6126-4525-8F59-7167221E9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D6F0CD-8758-4D79-8282-BE34E66A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0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1DB0F1D-B146-4E8C-9C1C-9393F26D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8360-8AA1-43A6-964A-E7FF27FD7E32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9C5C5C-9F4A-4981-A170-212CC41D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8708C1-92AB-43F7-9AFE-3653CFF0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38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B88788-C29E-474C-A7D6-F4F9DEC7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EEE686-17F3-4A03-B0E8-70149F27E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8019A8-60C8-4760-B329-870BE2F9E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C38368-02A5-44F8-8339-BFC6FF56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08AA-B829-46B4-B349-2C8534FF0CF0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B2CBE3-0CC8-4688-9495-5698D82C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57DAF5-1E3A-49D9-9161-85D92827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949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135D94-3F8D-4913-95DA-8FE1E43C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CCCBEA-E4AB-4F90-8EFB-7255A91A6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F35E2D-A878-4AB8-90A4-B19F78F54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B8F989-718B-43D7-93F6-A6630A46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C4D0-D34C-46D5-87B2-82ABC5D44B4C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C6EE09-B946-4CA1-85EA-DC77D6F3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40206A-60C8-4590-ACE9-697FD40B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93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DA6FCCC-D422-49A2-921B-104BDB97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98F392-78CB-4091-B3D1-6099A15DC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0E270-5933-4284-8F72-FB0909AA6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CAA6B-218D-4D17-BB2E-D11DEA58C7E0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FDDA5D-89F0-4287-9A1C-CACDAB508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DSD-RISCV-G3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B42DD7-3844-4E8B-83C4-F57CFD2F1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3C3B9-0142-4A92-B769-3E504EF0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45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151268-A7C8-4105-8E68-A18308BFAF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DSD</a:t>
            </a:r>
            <a:r>
              <a:rPr lang="zh-TW" altLang="en-US" b="1" dirty="0">
                <a:solidFill>
                  <a:srgbClr val="002060"/>
                </a:solidFill>
              </a:rPr>
              <a:t> </a:t>
            </a:r>
            <a:r>
              <a:rPr lang="en-US" altLang="zh-TW" b="1" dirty="0">
                <a:solidFill>
                  <a:srgbClr val="002060"/>
                </a:solidFill>
              </a:rPr>
              <a:t>Presentation</a:t>
            </a:r>
            <a:br>
              <a:rPr lang="en-US" altLang="zh-TW" b="1" dirty="0">
                <a:solidFill>
                  <a:srgbClr val="002060"/>
                </a:solidFill>
              </a:rPr>
            </a:br>
            <a:r>
              <a:rPr lang="en-US" altLang="zh-TW" b="1" dirty="0">
                <a:solidFill>
                  <a:srgbClr val="C00000"/>
                </a:solidFill>
              </a:rPr>
              <a:t>RISCV</a:t>
            </a:r>
            <a:r>
              <a:rPr lang="en-US" altLang="zh-TW" b="1" dirty="0">
                <a:solidFill>
                  <a:srgbClr val="002060"/>
                </a:solidFill>
              </a:rPr>
              <a:t>-G3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447376-AB2F-4E77-9154-E72092A09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B07901021 </a:t>
            </a:r>
            <a:r>
              <a:rPr lang="zh-TW" altLang="en-US" sz="2800" dirty="0"/>
              <a:t>潘世軒</a:t>
            </a:r>
            <a:endParaRPr lang="en-US" altLang="zh-TW" sz="2800" dirty="0"/>
          </a:p>
          <a:p>
            <a:r>
              <a:rPr lang="en-US" altLang="zh-TW" sz="2800" dirty="0"/>
              <a:t>B07901036</a:t>
            </a:r>
            <a:r>
              <a:rPr lang="zh-TW" altLang="en-US" sz="2800" dirty="0"/>
              <a:t> 陳俊廷</a:t>
            </a:r>
            <a:endParaRPr lang="en-US" altLang="zh-TW" sz="2800" dirty="0"/>
          </a:p>
          <a:p>
            <a:r>
              <a:rPr lang="en-US" altLang="zh-TW" sz="2800" dirty="0"/>
              <a:t>B07901137 </a:t>
            </a:r>
            <a:r>
              <a:rPr lang="zh-TW" altLang="en-US" sz="2800" dirty="0"/>
              <a:t>吳陽禾</a:t>
            </a:r>
          </a:p>
        </p:txBody>
      </p:sp>
    </p:spTree>
    <p:extLst>
      <p:ext uri="{BB962C8B-B14F-4D97-AF65-F5344CB8AC3E}">
        <p14:creationId xmlns:p14="http://schemas.microsoft.com/office/powerpoint/2010/main" val="3022439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D93DF-F98A-44C1-AF93-7DA3573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Our AT value: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447AA8-E396-4A26-8171-C41080997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4425" y="5125488"/>
            <a:ext cx="7805071" cy="1151152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err="1"/>
              <a:t>sdc</a:t>
            </a:r>
            <a:r>
              <a:rPr lang="en-US" altLang="zh-TW" dirty="0"/>
              <a:t> cycle: 2.55</a:t>
            </a:r>
          </a:p>
          <a:p>
            <a:r>
              <a:rPr lang="en-US" altLang="zh-TW" dirty="0"/>
              <a:t>Total time: 4945.26</a:t>
            </a:r>
            <a:r>
              <a:rPr lang="zh-TW" altLang="en-US" dirty="0"/>
              <a:t> </a:t>
            </a:r>
            <a:r>
              <a:rPr lang="en-US" altLang="zh-TW" dirty="0"/>
              <a:t>(tb =2.41) 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Area: 295357.8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007B6DC-2C26-409F-A689-9F793F955C3E}"/>
                  </a:ext>
                </a:extLst>
              </p:cNvPr>
              <p:cNvSpPr txBox="1"/>
              <p:nvPr/>
            </p:nvSpPr>
            <p:spPr>
              <a:xfrm>
                <a:off x="3022600" y="2123194"/>
                <a:ext cx="6329680" cy="2202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8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8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8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𝟒𝟔𝟏</m:t>
                      </m:r>
                      <m:r>
                        <a:rPr lang="en-US" altLang="zh-TW" sz="80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8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8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TW" sz="8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p>
                      </m:sSup>
                      <m:r>
                        <a:rPr lang="en-US" altLang="zh-TW" sz="80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zh-TW" sz="5400" b="1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5400" b="1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𝐧𝐬</m:t>
                      </m:r>
                      <m:r>
                        <a:rPr lang="en-US" altLang="zh-TW" sz="5400" b="1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54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5400" b="1" i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𝐮𝐦</m:t>
                          </m:r>
                        </m:e>
                        <m:sup>
                          <m:r>
                            <a:rPr lang="en-US" altLang="zh-TW" sz="5400" b="1" i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5400" b="1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8000" dirty="0">
                  <a:latin typeface="+mj-lt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007B6DC-2C26-409F-A689-9F793F955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00" y="2123194"/>
                <a:ext cx="6329680" cy="22022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21F9E542-25AE-406D-9864-8957971B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79" y="4757906"/>
            <a:ext cx="5387762" cy="15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F2DE7-E38A-4189-B853-14A6837E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Outline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836A4-1C03-4391-87D3-1AA662AC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Baseline</a:t>
            </a:r>
          </a:p>
          <a:p>
            <a:r>
              <a:rPr lang="en-US" altLang="zh-TW" sz="3200" b="1" dirty="0"/>
              <a:t>Extension</a:t>
            </a:r>
          </a:p>
          <a:p>
            <a:pPr lvl="1"/>
            <a:r>
              <a:rPr lang="en-US" altLang="zh-TW" sz="4000" b="1" dirty="0"/>
              <a:t>Branch prediction</a:t>
            </a:r>
          </a:p>
          <a:p>
            <a:pPr lvl="1"/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Compression</a:t>
            </a:r>
          </a:p>
          <a:p>
            <a:pPr lvl="1"/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L2 cache</a:t>
            </a:r>
            <a:endParaRPr lang="zh-TW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61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7BAC188-3270-4083-98A3-4DD44FB61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66" y="1216506"/>
            <a:ext cx="7484546" cy="529934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B328F8-AD30-4F61-9D32-B9959395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Block diagram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369C35-412D-447D-BEC3-7DC76DB35FEE}"/>
              </a:ext>
            </a:extLst>
          </p:cNvPr>
          <p:cNvSpPr txBox="1"/>
          <p:nvPr/>
        </p:nvSpPr>
        <p:spPr>
          <a:xfrm>
            <a:off x="8046555" y="2202565"/>
            <a:ext cx="3767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2060"/>
                </a:solidFill>
              </a:rPr>
              <a:t>B</a:t>
            </a:r>
            <a:r>
              <a:rPr lang="en-US" altLang="zh-TW" sz="2400" b="1" dirty="0">
                <a:solidFill>
                  <a:srgbClr val="C00000"/>
                </a:solidFill>
              </a:rPr>
              <a:t>:</a:t>
            </a:r>
            <a:r>
              <a:rPr lang="zh-TW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</a:rPr>
              <a:t>Jal</a:t>
            </a:r>
            <a:br>
              <a:rPr lang="en-US" altLang="zh-TW" sz="2400" dirty="0"/>
            </a:br>
            <a:r>
              <a:rPr lang="en-US" altLang="zh-TW" sz="2400" dirty="0"/>
              <a:t>“</a:t>
            </a:r>
            <a:r>
              <a:rPr lang="en-US" altLang="zh-TW" sz="2400" b="1" dirty="0" err="1">
                <a:solidFill>
                  <a:srgbClr val="002060"/>
                </a:solidFill>
              </a:rPr>
              <a:t>beq</a:t>
            </a:r>
            <a:r>
              <a:rPr lang="en-US" altLang="zh-TW" sz="2400" b="1" dirty="0">
                <a:solidFill>
                  <a:srgbClr val="002060"/>
                </a:solidFill>
              </a:rPr>
              <a:t> always branch</a:t>
            </a:r>
            <a:r>
              <a:rPr lang="en-US" altLang="zh-TW" sz="2400" dirty="0"/>
              <a:t>”</a:t>
            </a:r>
            <a:r>
              <a:rPr lang="zh-TW" altLang="en-US" sz="2400" dirty="0"/>
              <a:t> </a:t>
            </a:r>
            <a:r>
              <a:rPr lang="en-US" altLang="zh-TW" sz="2400" dirty="0"/>
              <a:t>move it to IF stage along with </a:t>
            </a:r>
            <a:r>
              <a:rPr lang="en-US" altLang="zh-TW" sz="2400" dirty="0" err="1"/>
              <a:t>beq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bne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957D7D-8402-4C84-A88A-A56E7462F9C9}"/>
              </a:ext>
            </a:extLst>
          </p:cNvPr>
          <p:cNvSpPr txBox="1"/>
          <p:nvPr/>
        </p:nvSpPr>
        <p:spPr>
          <a:xfrm>
            <a:off x="8015927" y="1115629"/>
            <a:ext cx="417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2060"/>
                </a:solidFill>
              </a:rPr>
              <a:t>A</a:t>
            </a:r>
            <a:r>
              <a:rPr lang="en-US" altLang="zh-TW" sz="2400" b="1" dirty="0">
                <a:solidFill>
                  <a:srgbClr val="C00000"/>
                </a:solidFill>
              </a:rPr>
              <a:t>:</a:t>
            </a:r>
            <a:r>
              <a:rPr lang="zh-TW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</a:rPr>
              <a:t>BPU for </a:t>
            </a:r>
            <a:r>
              <a:rPr lang="en-US" altLang="zh-TW" sz="2400" b="1" dirty="0" err="1">
                <a:solidFill>
                  <a:srgbClr val="C00000"/>
                </a:solidFill>
              </a:rPr>
              <a:t>beq</a:t>
            </a:r>
            <a:r>
              <a:rPr lang="en-US" altLang="zh-TW" sz="2400" b="1" dirty="0">
                <a:solidFill>
                  <a:srgbClr val="C00000"/>
                </a:solidFill>
              </a:rPr>
              <a:t> and </a:t>
            </a:r>
            <a:r>
              <a:rPr lang="en-US" altLang="zh-TW" sz="2400" b="1" dirty="0" err="1">
                <a:solidFill>
                  <a:srgbClr val="C00000"/>
                </a:solidFill>
              </a:rPr>
              <a:t>bne</a:t>
            </a:r>
            <a:br>
              <a:rPr lang="en-US" altLang="zh-TW" sz="2400" b="1" dirty="0">
                <a:solidFill>
                  <a:srgbClr val="C00000"/>
                </a:solidFill>
              </a:rPr>
            </a:br>
            <a:r>
              <a:rPr lang="en-US" altLang="zh-TW" sz="2400" dirty="0"/>
              <a:t>predict for taken or not taken 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AC05EF-C906-42D4-A198-BA4F82DB242F}"/>
              </a:ext>
            </a:extLst>
          </p:cNvPr>
          <p:cNvSpPr txBox="1"/>
          <p:nvPr/>
        </p:nvSpPr>
        <p:spPr>
          <a:xfrm>
            <a:off x="2790334" y="1894788"/>
            <a:ext cx="9709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</a:rPr>
              <a:t>FSM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13B5EF7-9806-435A-B29A-ABC571B5C999}"/>
              </a:ext>
            </a:extLst>
          </p:cNvPr>
          <p:cNvSpPr txBox="1"/>
          <p:nvPr/>
        </p:nvSpPr>
        <p:spPr>
          <a:xfrm>
            <a:off x="8046554" y="4028164"/>
            <a:ext cx="3767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</a:rPr>
              <a:t>No need to stall for the following case</a:t>
            </a:r>
            <a:r>
              <a:rPr lang="en-US" altLang="zh-TW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:</a:t>
            </a:r>
            <a:br>
              <a:rPr lang="en-US" altLang="zh-TW" sz="2400" b="1" dirty="0">
                <a:solidFill>
                  <a:srgbClr val="C00000"/>
                </a:solidFill>
                <a:sym typeface="Wingdings" panose="05000000000000000000" pitchFamily="2" charset="2"/>
              </a:rPr>
            </a:br>
            <a:r>
              <a:rPr lang="en-US" altLang="zh-TW" sz="2400" dirty="0">
                <a:sym typeface="Wingdings" panose="05000000000000000000" pitchFamily="2" charset="2"/>
              </a:rPr>
              <a:t>(because of the change of critical path)</a:t>
            </a:r>
            <a:r>
              <a:rPr lang="en-US" altLang="zh-TW" sz="2400" dirty="0"/>
              <a:t> </a:t>
            </a:r>
            <a:br>
              <a:rPr lang="en-US" altLang="zh-TW" sz="2400" b="1" dirty="0">
                <a:solidFill>
                  <a:srgbClr val="C00000"/>
                </a:solidFill>
              </a:rPr>
            </a:b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F75C25E-FAE0-4497-AC3A-133B61DE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5567915"/>
            <a:ext cx="2501900" cy="97224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449349-7555-4588-83F7-4ECF32E524DE}"/>
              </a:ext>
            </a:extLst>
          </p:cNvPr>
          <p:cNvSpPr txBox="1"/>
          <p:nvPr/>
        </p:nvSpPr>
        <p:spPr>
          <a:xfrm>
            <a:off x="2067176" y="1402345"/>
            <a:ext cx="107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2060"/>
                </a:solidFill>
              </a:rPr>
              <a:t>A</a:t>
            </a:r>
            <a:endParaRPr lang="zh-TW" altLang="en-US" sz="3600" b="1" dirty="0">
              <a:solidFill>
                <a:srgbClr val="00206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84AEC1-6B99-4D42-91E0-4FF69CC0B603}"/>
              </a:ext>
            </a:extLst>
          </p:cNvPr>
          <p:cNvSpPr txBox="1"/>
          <p:nvPr/>
        </p:nvSpPr>
        <p:spPr>
          <a:xfrm>
            <a:off x="718035" y="2664229"/>
            <a:ext cx="107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2060"/>
                </a:solidFill>
              </a:rPr>
              <a:t>B</a:t>
            </a:r>
            <a:endParaRPr lang="zh-TW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0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1EC4A-50DC-44E8-9199-5B319EBD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Finite State Machine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4A644-A64E-4274-B9E1-A23D841DD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F57442-C5AB-4379-A34B-E8C479043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43" y="1503491"/>
            <a:ext cx="6011114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6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08B6E-E17F-4A65-A1A2-F5D5B158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Experiment1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39C82E-41D1-49D4-9C4E-DBAF247D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9062" cy="4351338"/>
          </a:xfrm>
        </p:spPr>
        <p:txBody>
          <a:bodyPr/>
          <a:lstStyle/>
          <a:p>
            <a:r>
              <a:rPr lang="en-US" altLang="zh-TW" dirty="0"/>
              <a:t>Change runtimes of part C (always branch) (a10b10) -&gt; </a:t>
            </a:r>
            <a:r>
              <a:rPr lang="en-US" altLang="zh-TW" b="1" dirty="0">
                <a:solidFill>
                  <a:srgbClr val="C00000"/>
                </a:solidFill>
              </a:rPr>
              <a:t>Good Prediction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Change runtimes of part A (never branch) (b10c10) -&gt; </a:t>
            </a:r>
            <a:r>
              <a:rPr lang="en-US" altLang="zh-TW" b="1" dirty="0">
                <a:solidFill>
                  <a:srgbClr val="C00000"/>
                </a:solidFill>
              </a:rPr>
              <a:t>Good Prediction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0B3BBB-A060-4110-A4C5-2404F304C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1" y="2514471"/>
            <a:ext cx="5535623" cy="10565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0FF7DE-D839-4E2A-A240-34CBC6C27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24" y="2529121"/>
            <a:ext cx="4447375" cy="9768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0019CE-8D8E-4A09-9CF4-83DF6A66B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01" y="4531226"/>
            <a:ext cx="5526792" cy="11075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6D34CB-5FE9-4D67-85E6-AF12957C3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093" y="4531226"/>
            <a:ext cx="4452408" cy="14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5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08B6E-E17F-4A65-A1A2-F5D5B158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Experiment1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39C82E-41D1-49D4-9C4E-DBAF247D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9062" cy="4351338"/>
          </a:xfrm>
        </p:spPr>
        <p:txBody>
          <a:bodyPr/>
          <a:lstStyle/>
          <a:p>
            <a:r>
              <a:rPr lang="en-US" altLang="zh-TW" dirty="0"/>
              <a:t>Change runtimes of part B (interleaved) (a10c10) -&gt; </a:t>
            </a:r>
            <a:r>
              <a:rPr lang="en-US" altLang="zh-TW" b="1" dirty="0">
                <a:solidFill>
                  <a:srgbClr val="C00000"/>
                </a:solidFill>
              </a:rPr>
              <a:t>Cannot handle it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7E06A5F-DA3A-4681-A3E0-5463340C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1270"/>
            <a:ext cx="5704424" cy="109258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8D7CFF1-409F-4A7B-9121-B72ECF1D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64"/>
          <a:stretch/>
        </p:blipFill>
        <p:spPr>
          <a:xfrm>
            <a:off x="838199" y="3563850"/>
            <a:ext cx="5722451" cy="20639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3801458-F3B1-4918-AEFA-E151487B8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318" y="2471270"/>
            <a:ext cx="4413250" cy="391352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8F33EF0-78E2-4CD1-B04A-AD31EAAD7AB6}"/>
              </a:ext>
            </a:extLst>
          </p:cNvPr>
          <p:cNvSpPr txBox="1"/>
          <p:nvPr/>
        </p:nvSpPr>
        <p:spPr>
          <a:xfrm>
            <a:off x="4368538" y="692131"/>
            <a:ext cx="6645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>
                <a:solidFill>
                  <a:srgbClr val="002060"/>
                </a:solidFill>
              </a:rPr>
              <a:t>Worst case: 100% failed</a:t>
            </a:r>
          </a:p>
          <a:p>
            <a:pPr algn="r"/>
            <a:r>
              <a:rPr lang="en-US" altLang="zh-TW" sz="2800" b="1" dirty="0">
                <a:solidFill>
                  <a:srgbClr val="002060"/>
                </a:solidFill>
              </a:rPr>
              <a:t>Best case: 50% failed</a:t>
            </a:r>
            <a:endParaRPr lang="zh-TW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24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32FF13-C83A-4DBC-BDF0-E64EA43C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Experiment2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050A1-9FC8-4A02-A96B-A6D5E5232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two circuits to execute </a:t>
            </a:r>
            <a:r>
              <a:rPr lang="en-US" altLang="zh-TW" b="1" dirty="0" err="1">
                <a:solidFill>
                  <a:srgbClr val="002060"/>
                </a:solidFill>
              </a:rPr>
              <a:t>I_mem_hasHazard</a:t>
            </a:r>
            <a:r>
              <a:rPr lang="en-US" altLang="zh-TW" dirty="0"/>
              <a:t>. I cancel the stalled cycle for above case. So the only difference is the BPU. Baseline always fetch PC+4 first -&gt; </a:t>
            </a:r>
            <a:r>
              <a:rPr lang="en-US" altLang="zh-TW" b="1" dirty="0">
                <a:solidFill>
                  <a:srgbClr val="C00000"/>
                </a:solidFill>
              </a:rPr>
              <a:t>PREDICT NEVER TAKEN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D8B778-7C08-4CB1-A285-AC7802F5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91" y="3056521"/>
            <a:ext cx="5453808" cy="28699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0D205E-8934-4D7F-A5B3-9C9A8AC7D4A6}"/>
              </a:ext>
            </a:extLst>
          </p:cNvPr>
          <p:cNvSpPr txBox="1"/>
          <p:nvPr/>
        </p:nvSpPr>
        <p:spPr>
          <a:xfrm>
            <a:off x="2784049" y="5876787"/>
            <a:ext cx="212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Cumulative cycles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927804-5C12-409A-BCAE-E179A2358F29}"/>
              </a:ext>
            </a:extLst>
          </p:cNvPr>
          <p:cNvSpPr txBox="1"/>
          <p:nvPr/>
        </p:nvSpPr>
        <p:spPr>
          <a:xfrm>
            <a:off x="6441650" y="3220747"/>
            <a:ext cx="5750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b="1" dirty="0">
                <a:solidFill>
                  <a:srgbClr val="C00000"/>
                </a:solidFill>
              </a:rPr>
              <a:t>Fibonacci</a:t>
            </a:r>
            <a:r>
              <a:rPr lang="en-US" altLang="zh-TW" sz="2400" dirty="0"/>
              <a:t>: always taken</a:t>
            </a:r>
          </a:p>
          <a:p>
            <a:pPr marL="342900" indent="-342900">
              <a:buAutoNum type="arabicPeriod"/>
            </a:pPr>
            <a:r>
              <a:rPr lang="en-US" altLang="zh-TW" sz="2400" b="1" dirty="0">
                <a:solidFill>
                  <a:srgbClr val="C00000"/>
                </a:solidFill>
              </a:rPr>
              <a:t>Bubble sort</a:t>
            </a:r>
            <a:r>
              <a:rPr lang="en-US" altLang="zh-TW" sz="2400" dirty="0"/>
              <a:t>:</a:t>
            </a:r>
          </a:p>
          <a:p>
            <a:pPr lvl="1"/>
            <a:r>
              <a:rPr lang="en-US" altLang="zh-TW" sz="2400" dirty="0"/>
              <a:t>Swap in inner loop: </a:t>
            </a:r>
            <a:r>
              <a:rPr lang="en-US" altLang="zh-TW" sz="2400" b="1" dirty="0">
                <a:solidFill>
                  <a:srgbClr val="002060"/>
                </a:solidFill>
              </a:rPr>
              <a:t>Random (never taken)</a:t>
            </a:r>
          </a:p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  <a:p>
            <a:pPr lvl="1"/>
            <a:r>
              <a:rPr lang="en-US" altLang="zh-TW" sz="2400" dirty="0"/>
              <a:t>Inner loop: always taken</a:t>
            </a:r>
          </a:p>
          <a:p>
            <a:pPr lvl="1"/>
            <a:r>
              <a:rPr lang="en-US" altLang="zh-TW" sz="2400" dirty="0"/>
              <a:t>Outer loop: always taken</a:t>
            </a:r>
          </a:p>
          <a:p>
            <a:pPr marL="342900" indent="-342900">
              <a:buAutoNum type="arabicPeriod"/>
            </a:pPr>
            <a:r>
              <a:rPr lang="en-US" altLang="zh-TW" sz="2400" b="1" dirty="0">
                <a:solidFill>
                  <a:srgbClr val="C00000"/>
                </a:solidFill>
              </a:rPr>
              <a:t>Bubble sort output</a:t>
            </a:r>
            <a:r>
              <a:rPr lang="en-US" altLang="zh-TW" sz="2400" dirty="0"/>
              <a:t>: always taken</a:t>
            </a:r>
          </a:p>
          <a:p>
            <a:pPr lvl="1"/>
            <a:endParaRPr lang="en-US" altLang="zh-TW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717C7B-BD05-4BAF-A9BF-8ED19AFAE5A7}"/>
              </a:ext>
            </a:extLst>
          </p:cNvPr>
          <p:cNvSpPr txBox="1"/>
          <p:nvPr/>
        </p:nvSpPr>
        <p:spPr>
          <a:xfrm>
            <a:off x="10854106" y="3631962"/>
            <a:ext cx="333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actually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913C762-F238-44D9-BFD1-E812E44A2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828" y="611881"/>
            <a:ext cx="2740584" cy="10649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48E5C1-6B5C-497D-AC68-A6561B5C4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585" y="4412509"/>
            <a:ext cx="4154940" cy="7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66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5BB82-72F4-4C41-B686-02B24FE5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Summary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2E16EB-66D4-4DB5-9AF2-B77A70E0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3900" cy="4351338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Characteristics of 2-bit predictor</a:t>
            </a:r>
          </a:p>
          <a:p>
            <a:pPr marL="457200" lvl="1" indent="0">
              <a:buNone/>
            </a:pPr>
            <a:r>
              <a:rPr lang="en-US" altLang="zh-TW" sz="3200" dirty="0"/>
              <a:t>1. Can deal with single loop (always taken or never taken)</a:t>
            </a:r>
          </a:p>
          <a:p>
            <a:pPr marL="971550" lvl="1" indent="-514350">
              <a:buAutoNum type="arabicPeriod"/>
            </a:pPr>
            <a:endParaRPr lang="en-US" altLang="zh-TW" sz="3200" dirty="0"/>
          </a:p>
          <a:p>
            <a:pPr marL="457200" lvl="1" indent="0">
              <a:buNone/>
            </a:pPr>
            <a:r>
              <a:rPr lang="en-US" altLang="zh-TW" sz="3200" dirty="0"/>
              <a:t>2. Can deal with one “if” in single loop (</a:t>
            </a:r>
            <a:r>
              <a:rPr lang="en-US" altLang="zh-TW" sz="3200" b="1" dirty="0">
                <a:solidFill>
                  <a:srgbClr val="C00000"/>
                </a:solidFill>
              </a:rPr>
              <a:t>Look before you leap!)</a:t>
            </a:r>
          </a:p>
          <a:p>
            <a:pPr marL="457200" lvl="1" indent="0">
              <a:buNone/>
            </a:pPr>
            <a:r>
              <a:rPr lang="en-US" altLang="zh-TW" sz="3200" dirty="0"/>
              <a:t>	EX: swap in inner loop</a:t>
            </a:r>
          </a:p>
          <a:p>
            <a:pPr marL="457200" lvl="1" indent="0">
              <a:buNone/>
            </a:pPr>
            <a:endParaRPr lang="en-US" altLang="zh-TW" sz="3200" dirty="0"/>
          </a:p>
          <a:p>
            <a:pPr marL="457200" lvl="1" indent="0">
              <a:buNone/>
            </a:pPr>
            <a:r>
              <a:rPr lang="en-US" altLang="zh-TW" sz="3200" dirty="0"/>
              <a:t>3. Cannot deal with interleaved pattern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8377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12561-FF15-41E3-A4AC-740FA0BA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Experiment3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7285F8-418B-4995-A0F1-4E8C3FE6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Branch prediction unit: can do prediction but at the cost of </a:t>
            </a:r>
            <a:r>
              <a:rPr lang="en-US" altLang="zh-TW" b="1" dirty="0">
                <a:solidFill>
                  <a:srgbClr val="002060"/>
                </a:solidFill>
              </a:rPr>
              <a:t>area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C00000"/>
                </a:solidFill>
              </a:rPr>
              <a:t>the increase in critical path</a:t>
            </a:r>
          </a:p>
          <a:p>
            <a:r>
              <a:rPr lang="en-US" altLang="zh-TW" dirty="0"/>
              <a:t>To see how this trade-off affect the performance, I run </a:t>
            </a:r>
            <a:r>
              <a:rPr lang="en-US" altLang="zh-TW" b="1" dirty="0" err="1">
                <a:solidFill>
                  <a:srgbClr val="C00000"/>
                </a:solidFill>
              </a:rPr>
              <a:t>I_mem_hasHazard_modified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r>
              <a:rPr lang="en-US" altLang="zh-TW" dirty="0"/>
              <a:t>for BPU and baseline after synthesis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187E74-AFD3-4056-AD3B-340DA0FB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3675361"/>
            <a:ext cx="5577887" cy="15059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5F9B59B-B8DE-434D-BAD8-947A8E21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47" y="3675361"/>
            <a:ext cx="5491234" cy="1505921"/>
          </a:xfrm>
          <a:prstGeom prst="rect">
            <a:avLst/>
          </a:prstGeom>
        </p:spPr>
      </p:pic>
      <p:sp>
        <p:nvSpPr>
          <p:cNvPr id="17" name="箭號: 弧形上彎 16">
            <a:extLst>
              <a:ext uri="{FF2B5EF4-FFF2-40B4-BE49-F238E27FC236}">
                <a16:creationId xmlns:a16="http://schemas.microsoft.com/office/drawing/2014/main" id="{0F3EABE4-BDAD-481F-9F36-6013B2E6D35A}"/>
              </a:ext>
            </a:extLst>
          </p:cNvPr>
          <p:cNvSpPr/>
          <p:nvPr/>
        </p:nvSpPr>
        <p:spPr>
          <a:xfrm>
            <a:off x="5071621" y="5181282"/>
            <a:ext cx="2271859" cy="719897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822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12561-FF15-41E3-A4AC-740FA0BA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Experiment3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7285F8-418B-4995-A0F1-4E8C3FE6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187E74-AFD3-4056-AD3B-340DA0FB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7" y="1870075"/>
            <a:ext cx="5577887" cy="15059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5F9B59B-B8DE-434D-BAD8-947A8E21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3" y="3976039"/>
            <a:ext cx="5491234" cy="150592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B7103C7-3B17-440F-95B4-465AC3BAE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14" y="270166"/>
            <a:ext cx="633946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6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F2DE7-E38A-4189-B853-14A6837E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Outline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836A4-1C03-4391-87D3-1AA662AC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/>
              <a:t>Baseline</a:t>
            </a:r>
          </a:p>
          <a:p>
            <a:r>
              <a:rPr lang="en-US" altLang="zh-TW" sz="3200" b="1" dirty="0"/>
              <a:t>Extension</a:t>
            </a:r>
          </a:p>
          <a:p>
            <a:pPr lvl="1"/>
            <a:r>
              <a:rPr lang="en-US" altLang="zh-TW" sz="2800" b="1" dirty="0"/>
              <a:t>Branch prediction</a:t>
            </a:r>
          </a:p>
          <a:p>
            <a:pPr lvl="1"/>
            <a:r>
              <a:rPr lang="en-US" altLang="zh-TW" sz="2800" b="1" dirty="0"/>
              <a:t>Compression</a:t>
            </a:r>
          </a:p>
          <a:p>
            <a:pPr lvl="1"/>
            <a:r>
              <a:rPr lang="en-US" altLang="zh-TW" sz="2800" b="1" dirty="0"/>
              <a:t>L2 cache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826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FC652D-D07E-4D06-86B2-C2B1BD51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Experiment3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AA60E-D9DE-4B7C-A8AF-6F91D5246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2834" cy="4351338"/>
          </a:xfrm>
        </p:spPr>
        <p:txBody>
          <a:bodyPr/>
          <a:lstStyle/>
          <a:p>
            <a:r>
              <a:rPr lang="en-US" altLang="zh-TW" dirty="0"/>
              <a:t>Due to the gap of cycle, Baseline still win in time.</a:t>
            </a:r>
          </a:p>
          <a:p>
            <a:r>
              <a:rPr lang="en-US" altLang="zh-TW" dirty="0"/>
              <a:t>But actually, CPU with </a:t>
            </a:r>
            <a:r>
              <a:rPr lang="en-US" altLang="zh-TW" b="1" dirty="0">
                <a:solidFill>
                  <a:srgbClr val="002060"/>
                </a:solidFill>
              </a:rPr>
              <a:t>such high frequency will consume much more power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So I think using Branch prediction unit in CPU is a good choice and it can </a:t>
            </a:r>
            <a:r>
              <a:rPr lang="en-US" altLang="zh-TW" b="1" dirty="0">
                <a:solidFill>
                  <a:srgbClr val="C00000"/>
                </a:solidFill>
              </a:rPr>
              <a:t>decrease the run time and run cycle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2BDC55C-E1B5-45C3-9889-C24AA2AD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65" y="4399495"/>
            <a:ext cx="6839905" cy="18671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ED6465-23DA-40AE-ABB6-1D42D2170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034" y="2309613"/>
            <a:ext cx="3794398" cy="38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24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A1156A7-C59B-4954-BD9E-F88F419C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21" y="365124"/>
            <a:ext cx="5054599" cy="43868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FA2FCEB-A4F3-46D0-A320-8CFEDF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Other architecture of BPU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1AD6F1-6C10-4FAD-A234-F0D75823D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Branch prediction buffer (cache)</a:t>
            </a:r>
          </a:p>
          <a:p>
            <a:r>
              <a:rPr lang="en-US" altLang="zh-TW" dirty="0"/>
              <a:t>Consider the miss for 1-bit predictor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b="1" dirty="0">
                <a:solidFill>
                  <a:srgbClr val="C00000"/>
                </a:solidFill>
              </a:rPr>
              <a:t>leave loop and enter loop -&gt; wrong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I put 2-bit predictor in FSM for each address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Fully-associative (check all address)</a:t>
            </a:r>
          </a:p>
          <a:p>
            <a:r>
              <a:rPr lang="en-US" altLang="zh-TW" dirty="0"/>
              <a:t>Replacement policy: bit-pseudo-LRU</a:t>
            </a:r>
          </a:p>
          <a:p>
            <a:pPr lvl="1"/>
            <a:r>
              <a:rPr lang="en-US" altLang="zh-TW" dirty="0"/>
              <a:t>When the </a:t>
            </a:r>
            <a:r>
              <a:rPr lang="en-US" altLang="zh-TW" dirty="0" err="1"/>
              <a:t>addr</a:t>
            </a:r>
            <a:r>
              <a:rPr lang="en-US" altLang="zh-TW" dirty="0"/>
              <a:t> used, assert its status (0-&gt;1)</a:t>
            </a:r>
          </a:p>
          <a:p>
            <a:pPr lvl="1"/>
            <a:r>
              <a:rPr lang="en-US" altLang="zh-TW" dirty="0"/>
              <a:t>When all status asserted, clear (all to 0)</a:t>
            </a:r>
          </a:p>
          <a:p>
            <a:pPr lvl="1"/>
            <a:r>
              <a:rPr lang="en-US" altLang="zh-TW" dirty="0"/>
              <a:t>When </a:t>
            </a:r>
            <a:r>
              <a:rPr lang="en-US" altLang="zh-TW" dirty="0" err="1"/>
              <a:t>addr</a:t>
            </a:r>
            <a:r>
              <a:rPr lang="en-US" altLang="zh-TW" dirty="0"/>
              <a:t> miss, choose block with status to be replaced</a:t>
            </a:r>
          </a:p>
          <a:p>
            <a:pPr marL="457200" lvl="1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EF33ED6-FE56-4F4F-BEED-0AD30842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160" y="4001294"/>
            <a:ext cx="2423160" cy="2009181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8287F95-2FA3-4AA0-B985-9B43D742623F}"/>
              </a:ext>
            </a:extLst>
          </p:cNvPr>
          <p:cNvCxnSpPr/>
          <p:nvPr/>
        </p:nvCxnSpPr>
        <p:spPr>
          <a:xfrm>
            <a:off x="10485120" y="2164080"/>
            <a:ext cx="261620" cy="1909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786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BPB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2A93CA-FE75-44A4-9A6E-5A6E19D0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5695" cy="4351338"/>
          </a:xfrm>
        </p:spPr>
        <p:txBody>
          <a:bodyPr/>
          <a:lstStyle/>
          <a:p>
            <a:r>
              <a:rPr lang="en-US" altLang="zh-TW" dirty="0"/>
              <a:t>Flow diagram of IF stage -&gt;</a:t>
            </a:r>
          </a:p>
          <a:p>
            <a:r>
              <a:rPr lang="en-US" altLang="zh-TW" dirty="0"/>
              <a:t>We can find that the </a:t>
            </a:r>
            <a:r>
              <a:rPr lang="en-US" altLang="zh-TW" b="1" dirty="0">
                <a:solidFill>
                  <a:srgbClr val="C00000"/>
                </a:solidFill>
              </a:rPr>
              <a:t>performance of BPB is further  improved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48FD14-98E7-4347-921C-EFEEB8BB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508" y="436021"/>
            <a:ext cx="6780183" cy="59859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519B6B5-98C2-4237-BB6D-041A245E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3" y="3940334"/>
            <a:ext cx="5313610" cy="16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7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F2DE7-E38A-4189-B853-14A6837E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Outline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836A4-1C03-4391-87D3-1AA662AC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Baseline</a:t>
            </a:r>
          </a:p>
          <a:p>
            <a:r>
              <a:rPr lang="en-US" altLang="zh-TW" sz="3200" b="1" dirty="0"/>
              <a:t>Extension</a:t>
            </a:r>
          </a:p>
          <a:p>
            <a:pPr lvl="1"/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Branch prediction</a:t>
            </a:r>
          </a:p>
          <a:p>
            <a:pPr lvl="1"/>
            <a:r>
              <a:rPr lang="en-US" altLang="zh-TW" sz="4000" b="1" dirty="0"/>
              <a:t>Compression</a:t>
            </a:r>
          </a:p>
          <a:p>
            <a:pPr lvl="1"/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L2 cache</a:t>
            </a:r>
            <a:endParaRPr lang="zh-TW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3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F2DE7-E38A-4189-B853-14A6837E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Target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836A4-1C03-4391-87D3-1AA662AC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Decompress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PC control</a:t>
            </a:r>
          </a:p>
          <a:p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I_CACHE alignment</a:t>
            </a:r>
          </a:p>
          <a:p>
            <a:endParaRPr lang="zh-TW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0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F2DE7-E38A-4189-B853-14A6837E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Instruction Type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F650479-1D3A-4CE9-8441-5A944F1F6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 b="5826"/>
          <a:stretch/>
        </p:blipFill>
        <p:spPr>
          <a:xfrm>
            <a:off x="5790424" y="5141847"/>
            <a:ext cx="5563376" cy="45557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F00A77E-7A26-4783-9B74-8E8F88B0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16" y="2533383"/>
            <a:ext cx="5591955" cy="20957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7F134A5-B68B-4437-A0B9-BF14C3427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516" y="3534820"/>
            <a:ext cx="5553850" cy="2191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C40D07A-D7DE-4F94-BB81-D86EE3CA9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424" y="4545784"/>
            <a:ext cx="5563376" cy="438211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320A484-357D-4F79-9419-6122828F2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07" y="1907847"/>
            <a:ext cx="4429279" cy="3753158"/>
          </a:xfrm>
        </p:spPr>
      </p:pic>
    </p:spTree>
    <p:extLst>
      <p:ext uri="{BB962C8B-B14F-4D97-AF65-F5344CB8AC3E}">
        <p14:creationId xmlns:p14="http://schemas.microsoft.com/office/powerpoint/2010/main" val="114027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89E68-71EF-4A6D-BAED-B626632F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Decompress + PC Control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D3DA764-0710-4039-9279-91C6B6D14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68" y="1690688"/>
            <a:ext cx="8348663" cy="4546091"/>
          </a:xfrm>
        </p:spPr>
      </p:pic>
    </p:spTree>
    <p:extLst>
      <p:ext uri="{BB962C8B-B14F-4D97-AF65-F5344CB8AC3E}">
        <p14:creationId xmlns:p14="http://schemas.microsoft.com/office/powerpoint/2010/main" val="2789240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CE9A98-147B-4FD8-B3CA-17B14AD06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731" y="1305754"/>
            <a:ext cx="6763069" cy="5187121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9B47625-91B9-4C30-8FD5-FEC8B88B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ICACHE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4ED91A-C980-46A2-A00E-558594F3E11A}"/>
              </a:ext>
            </a:extLst>
          </p:cNvPr>
          <p:cNvSpPr txBox="1"/>
          <p:nvPr/>
        </p:nvSpPr>
        <p:spPr>
          <a:xfrm>
            <a:off x="883934" y="1766455"/>
            <a:ext cx="36610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the offset is 7(ex: 0x4E), and the next instruction is 32 bits, then </a:t>
            </a:r>
            <a:r>
              <a:rPr lang="en-US" altLang="zh-TW" sz="2400" dirty="0" err="1"/>
              <a:t>cross_over</a:t>
            </a:r>
            <a:r>
              <a:rPr lang="en-US" altLang="zh-TW" sz="2400" dirty="0"/>
              <a:t> = 1, we need to read the next block(0x50).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185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D7ACEA-BC08-4907-9A2F-C38A6A79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Performance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FC886C86-5968-48A0-B415-257F67E239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850342" y="1931452"/>
          <a:ext cx="7198360" cy="37429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976727">
                  <a:extLst>
                    <a:ext uri="{9D8B030D-6E8A-4147-A177-3AD203B41FA5}">
                      <a16:colId xmlns:a16="http://schemas.microsoft.com/office/drawing/2014/main" val="1008465289"/>
                    </a:ext>
                  </a:extLst>
                </a:gridCol>
                <a:gridCol w="2221633">
                  <a:extLst>
                    <a:ext uri="{9D8B030D-6E8A-4147-A177-3AD203B41FA5}">
                      <a16:colId xmlns:a16="http://schemas.microsoft.com/office/drawing/2014/main" val="3727527527"/>
                    </a:ext>
                  </a:extLst>
                </a:gridCol>
              </a:tblGrid>
              <a:tr h="6238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Sdc</a:t>
                      </a:r>
                      <a:r>
                        <a:rPr lang="en-US" altLang="zh-TW" sz="2400" dirty="0"/>
                        <a:t> Cycle(ns)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76039"/>
                  </a:ext>
                </a:extLst>
              </a:tr>
              <a:tr h="6238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Design Area(</a:t>
                      </a:r>
                      <a:r>
                        <a:rPr lang="el-GR" altLang="zh-TW" sz="2400" dirty="0"/>
                        <a:t>μ</a:t>
                      </a:r>
                      <a:r>
                        <a:rPr lang="en-US" altLang="zh-TW" sz="2400" dirty="0"/>
                        <a:t>m^2)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kern="1200" dirty="0"/>
                        <a:t>18338.709635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00430"/>
                  </a:ext>
                </a:extLst>
              </a:tr>
              <a:tr h="6238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Decompression Execution Cycle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520.5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43315"/>
                  </a:ext>
                </a:extLst>
              </a:tr>
              <a:tr h="6238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Compression Execution Cycle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431.5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76347"/>
                  </a:ext>
                </a:extLst>
              </a:tr>
              <a:tr h="6238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Decompression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ICACHE stall 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latin typeface="+mj-lt"/>
                        </a:rPr>
                        <a:t>14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25375"/>
                  </a:ext>
                </a:extLst>
              </a:tr>
              <a:tr h="6238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Compression ICACHE stall 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latin typeface="+mj-lt"/>
                        </a:rPr>
                        <a:t>8</a:t>
                      </a:r>
                      <a:endParaRPr lang="zh-TW" altLang="en-US" sz="24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15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510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F2DE7-E38A-4189-B853-14A6837E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Outline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836A4-1C03-4391-87D3-1AA662AC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Baseline</a:t>
            </a:r>
          </a:p>
          <a:p>
            <a:r>
              <a:rPr lang="en-US" altLang="zh-TW" sz="3200" b="1" dirty="0"/>
              <a:t>Extension</a:t>
            </a:r>
          </a:p>
          <a:p>
            <a:pPr lvl="1"/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Branch prediction</a:t>
            </a:r>
          </a:p>
          <a:p>
            <a:pPr lvl="1"/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Compression</a:t>
            </a:r>
          </a:p>
          <a:p>
            <a:pPr lvl="1"/>
            <a:r>
              <a:rPr lang="en-US" altLang="zh-TW" sz="4000" b="1" dirty="0"/>
              <a:t>L2 cache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2371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F2DE7-E38A-4189-B853-14A6837E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Outline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836A4-1C03-4391-87D3-1AA662AC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Baseline</a:t>
            </a:r>
          </a:p>
          <a:p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Extension</a:t>
            </a:r>
          </a:p>
          <a:p>
            <a:pPr lvl="1"/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Branch prediction</a:t>
            </a:r>
          </a:p>
          <a:p>
            <a:pPr lvl="1"/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Compression</a:t>
            </a:r>
          </a:p>
          <a:p>
            <a:pPr lvl="1"/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L2 cache</a:t>
            </a:r>
            <a:endParaRPr lang="zh-TW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361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2060"/>
                </a:solidFill>
              </a:rPr>
              <a:t>Why </a:t>
            </a:r>
            <a:r>
              <a:rPr lang="en-US" altLang="zh-TW" b="1" dirty="0" err="1">
                <a:solidFill>
                  <a:srgbClr val="002060"/>
                </a:solidFill>
              </a:rPr>
              <a:t>L2</a:t>
            </a:r>
            <a:r>
              <a:rPr lang="en-US" altLang="zh-TW" b="1" dirty="0">
                <a:solidFill>
                  <a:srgbClr val="002060"/>
                </a:solidFill>
              </a:rPr>
              <a:t> Cache </a:t>
            </a:r>
            <a:r>
              <a:rPr lang="en-US" altLang="zh-TW" dirty="0">
                <a:solidFill>
                  <a:srgbClr val="002060"/>
                </a:solidFill>
              </a:rPr>
              <a:t>?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957754" y="2614247"/>
            <a:ext cx="865163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err="1"/>
              <a:t>L1</a:t>
            </a:r>
            <a:r>
              <a:rPr lang="en-US" altLang="zh-TW" sz="5400" dirty="0"/>
              <a:t> Cache miss penalty too big</a:t>
            </a:r>
          </a:p>
          <a:p>
            <a:pPr algn="r"/>
            <a:endParaRPr lang="en-US" altLang="zh-TW" sz="3200" dirty="0"/>
          </a:p>
          <a:p>
            <a:pPr algn="r"/>
            <a:endParaRPr lang="en-US" altLang="zh-TW" sz="3200" dirty="0"/>
          </a:p>
          <a:p>
            <a:pPr algn="r"/>
            <a:endParaRPr lang="en-US" altLang="zh-TW" sz="3200" dirty="0"/>
          </a:p>
          <a:p>
            <a:pPr algn="r"/>
            <a:r>
              <a:rPr lang="en-US" altLang="zh-TW" sz="2800" dirty="0"/>
              <a:t> (6% in baseline </a:t>
            </a:r>
            <a:r>
              <a:rPr lang="en-US" altLang="zh-TW" sz="2800" dirty="0" err="1"/>
              <a:t>tb</a:t>
            </a:r>
            <a:r>
              <a:rPr lang="en-US" altLang="zh-TW" sz="2800" dirty="0"/>
              <a:t>, 7.5% in </a:t>
            </a:r>
            <a:r>
              <a:rPr lang="en-US" altLang="zh-TW" sz="2800" dirty="0" err="1"/>
              <a:t>L2</a:t>
            </a:r>
            <a:r>
              <a:rPr lang="en-US" altLang="zh-TW" sz="2800" dirty="0"/>
              <a:t> </a:t>
            </a:r>
            <a:r>
              <a:rPr lang="en-US" altLang="zh-TW" sz="2800" dirty="0" err="1"/>
              <a:t>tb</a:t>
            </a:r>
            <a:r>
              <a:rPr lang="en-US" altLang="zh-TW" sz="2800" dirty="0"/>
              <a:t>)</a:t>
            </a:r>
          </a:p>
          <a:p>
            <a:pPr algn="r"/>
            <a:r>
              <a:rPr lang="en-US" altLang="zh-TW" sz="2800" dirty="0"/>
              <a:t>Definitely be larger in reality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612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Two types of </a:t>
            </a:r>
            <a:r>
              <a:rPr lang="en-US" altLang="zh-TW" b="1" dirty="0" err="1">
                <a:solidFill>
                  <a:srgbClr val="002060"/>
                </a:solidFill>
              </a:rPr>
              <a:t>L2</a:t>
            </a:r>
            <a:r>
              <a:rPr lang="en-US" altLang="zh-TW" b="1" dirty="0">
                <a:solidFill>
                  <a:srgbClr val="002060"/>
                </a:solidFill>
              </a:rPr>
              <a:t>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542472" y="1529688"/>
            <a:ext cx="9384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   Split Cache                                           Unified Cache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79" y="2183839"/>
            <a:ext cx="5162021" cy="24848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51" y="2183839"/>
            <a:ext cx="5162021" cy="252461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101969" y="4994031"/>
            <a:ext cx="4337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sz="2000" b="1" dirty="0"/>
              <a:t>Can reduce write logic in </a:t>
            </a:r>
            <a:r>
              <a:rPr lang="en-US" altLang="zh-TW" sz="2000" b="1" dirty="0" err="1"/>
              <a:t>L2</a:t>
            </a:r>
            <a:r>
              <a:rPr lang="en-US" altLang="zh-TW" sz="2000" b="1" dirty="0"/>
              <a:t> I-Cache</a:t>
            </a:r>
          </a:p>
          <a:p>
            <a:pPr marL="285750" indent="-285750">
              <a:buFontTx/>
              <a:buChar char="-"/>
            </a:pPr>
            <a:r>
              <a:rPr lang="en-US" altLang="zh-TW" sz="2000" dirty="0"/>
              <a:t>Shorter tag(address) matching time</a:t>
            </a:r>
          </a:p>
          <a:p>
            <a:pPr marL="285750" indent="-285750">
              <a:buFontTx/>
              <a:buChar char="-"/>
            </a:pPr>
            <a:r>
              <a:rPr lang="en-US" altLang="zh-TW" sz="2000" dirty="0"/>
              <a:t>Simpler logic design</a:t>
            </a:r>
          </a:p>
          <a:p>
            <a:pPr marL="285750" indent="-285750">
              <a:buFontTx/>
              <a:buChar char="-"/>
            </a:pPr>
            <a:r>
              <a:rPr lang="en-US" altLang="zh-TW" sz="2000" dirty="0"/>
              <a:t>Bigger bandwidth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815056" y="4994030"/>
            <a:ext cx="433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sz="2000" b="1" dirty="0"/>
              <a:t>Lower miss rate due to more blocks</a:t>
            </a:r>
            <a:endParaRPr lang="zh-TW" altLang="en-US" sz="20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439508" y="6389077"/>
            <a:ext cx="47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(Unified Cache is more common in recent years.)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080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Split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45931" y="2121877"/>
            <a:ext cx="9900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After implementation, we found that </a:t>
            </a:r>
            <a:r>
              <a:rPr lang="en-US" altLang="zh-TW" sz="2400" dirty="0" err="1"/>
              <a:t>L2</a:t>
            </a:r>
            <a:r>
              <a:rPr lang="en-US" altLang="zh-TW" sz="2400" dirty="0"/>
              <a:t> D-Cache improve </a:t>
            </a:r>
            <a:r>
              <a:rPr lang="en-US" altLang="zh-TW" sz="2400" b="1" dirty="0"/>
              <a:t>14%</a:t>
            </a:r>
            <a:r>
              <a:rPr lang="en-US" altLang="zh-TW" sz="2400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33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Split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45931" y="2121877"/>
            <a:ext cx="9900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After implementation, we found that </a:t>
            </a:r>
            <a:r>
              <a:rPr lang="en-US" altLang="zh-TW" sz="2400" dirty="0" err="1"/>
              <a:t>L2</a:t>
            </a:r>
            <a:r>
              <a:rPr lang="en-US" altLang="zh-TW" sz="2400" dirty="0"/>
              <a:t> D-Cache improve 14% performance</a:t>
            </a:r>
          </a:p>
        </p:txBody>
      </p:sp>
      <p:sp>
        <p:nvSpPr>
          <p:cNvPr id="4" name="矩形 3"/>
          <p:cNvSpPr/>
          <p:nvPr/>
        </p:nvSpPr>
        <p:spPr>
          <a:xfrm>
            <a:off x="6397140" y="4461281"/>
            <a:ext cx="4282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Due to </a:t>
            </a:r>
            <a:r>
              <a:rPr lang="en-US" altLang="zh-TW" sz="2400" dirty="0" err="1"/>
              <a:t>L2</a:t>
            </a:r>
            <a:r>
              <a:rPr lang="en-US" altLang="zh-TW" sz="2400" dirty="0"/>
              <a:t> I-Cache’s </a:t>
            </a:r>
            <a:r>
              <a:rPr lang="en-US" altLang="zh-TW" sz="2400" b="1" dirty="0"/>
              <a:t>80% miss rate</a:t>
            </a:r>
            <a:endParaRPr lang="zh-TW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949569" y="3014731"/>
            <a:ext cx="973015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/>
              <a:t>BUT </a:t>
            </a:r>
          </a:p>
          <a:p>
            <a:pPr algn="ctr"/>
            <a:r>
              <a:rPr lang="en-US" altLang="zh-TW" sz="4400" b="1" dirty="0" err="1"/>
              <a:t>L2</a:t>
            </a:r>
            <a:r>
              <a:rPr lang="en-US" altLang="zh-TW" sz="4400" b="1" dirty="0"/>
              <a:t> I-Cache won’t do any better on </a:t>
            </a:r>
            <a:r>
              <a:rPr lang="en-US" altLang="zh-TW" sz="4400" b="1" dirty="0" err="1"/>
              <a:t>L2’s</a:t>
            </a:r>
            <a:r>
              <a:rPr lang="en-US" altLang="zh-TW" sz="4400" b="1" dirty="0"/>
              <a:t> </a:t>
            </a:r>
            <a:r>
              <a:rPr lang="en-US" altLang="zh-TW" sz="4400" b="1" dirty="0" err="1"/>
              <a:t>tb</a:t>
            </a:r>
            <a:endParaRPr lang="en-US" altLang="zh-TW" sz="4400" b="1" dirty="0"/>
          </a:p>
        </p:txBody>
      </p:sp>
    </p:spTree>
    <p:extLst>
      <p:ext uri="{BB962C8B-B14F-4D97-AF65-F5344CB8AC3E}">
        <p14:creationId xmlns:p14="http://schemas.microsoft.com/office/powerpoint/2010/main" val="203782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Split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45931" y="1594342"/>
            <a:ext cx="9900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After implementation, we found that </a:t>
            </a:r>
            <a:r>
              <a:rPr lang="en-US" altLang="zh-TW" sz="2400" dirty="0" err="1"/>
              <a:t>L2</a:t>
            </a:r>
            <a:r>
              <a:rPr lang="en-US" altLang="zh-TW" sz="2400" dirty="0"/>
              <a:t> D-Cache improve 14% performance</a:t>
            </a:r>
          </a:p>
        </p:txBody>
      </p:sp>
      <p:sp>
        <p:nvSpPr>
          <p:cNvPr id="4" name="矩形 3"/>
          <p:cNvSpPr/>
          <p:nvPr/>
        </p:nvSpPr>
        <p:spPr>
          <a:xfrm>
            <a:off x="6397140" y="3634214"/>
            <a:ext cx="42825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Due to </a:t>
            </a:r>
            <a:r>
              <a:rPr lang="en-US" altLang="zh-TW" sz="2400" dirty="0" err="1"/>
              <a:t>L2</a:t>
            </a:r>
            <a:r>
              <a:rPr lang="en-US" altLang="zh-TW" sz="2400" dirty="0"/>
              <a:t> I-Cache’s </a:t>
            </a:r>
            <a:r>
              <a:rPr lang="en-US" altLang="zh-TW" sz="2400" b="1" dirty="0"/>
              <a:t>80% miss rate</a:t>
            </a:r>
          </a:p>
          <a:p>
            <a:pPr algn="r"/>
            <a:r>
              <a:rPr lang="en-US" altLang="zh-TW" sz="2400" dirty="0"/>
              <a:t>(</a:t>
            </a:r>
            <a:r>
              <a:rPr lang="en-US" altLang="zh-TW" sz="2400" dirty="0" err="1"/>
              <a:t>tb</a:t>
            </a:r>
            <a:r>
              <a:rPr lang="en-US" altLang="zh-TW" sz="2400" dirty="0"/>
              <a:t> too simple)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949569" y="2237252"/>
            <a:ext cx="973015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400" b="1" dirty="0"/>
              <a:t>BUT </a:t>
            </a:r>
          </a:p>
          <a:p>
            <a:pPr algn="ctr"/>
            <a:r>
              <a:rPr lang="en-US" altLang="zh-TW" sz="4400" b="1" dirty="0" err="1"/>
              <a:t>L2</a:t>
            </a:r>
            <a:r>
              <a:rPr lang="en-US" altLang="zh-TW" sz="4400" b="1" dirty="0"/>
              <a:t> I-Cache won’t do any better on </a:t>
            </a:r>
            <a:r>
              <a:rPr lang="en-US" altLang="zh-TW" sz="4400" b="1" dirty="0" err="1"/>
              <a:t>L2’s</a:t>
            </a:r>
            <a:r>
              <a:rPr lang="en-US" altLang="zh-TW" sz="4400" b="1" dirty="0"/>
              <a:t> </a:t>
            </a:r>
            <a:r>
              <a:rPr lang="en-US" altLang="zh-TW" sz="4400" b="1" dirty="0" err="1"/>
              <a:t>tb</a:t>
            </a:r>
            <a:endParaRPr lang="en-US" altLang="zh-TW" sz="4400" b="1" dirty="0"/>
          </a:p>
        </p:txBody>
      </p:sp>
      <p:sp>
        <p:nvSpPr>
          <p:cNvPr id="7" name="矩形 6"/>
          <p:cNvSpPr/>
          <p:nvPr/>
        </p:nvSpPr>
        <p:spPr>
          <a:xfrm>
            <a:off x="7950349" y="593902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miss rate: I-Cache/ D-Cache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97" y="4495895"/>
            <a:ext cx="10059804" cy="138131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16615" y="5322277"/>
            <a:ext cx="1254370" cy="554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Split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45931" y="1828800"/>
            <a:ext cx="9900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Therefore, we </a:t>
            </a:r>
            <a:r>
              <a:rPr lang="en-US" altLang="zh-TW" sz="2400" b="1" dirty="0">
                <a:solidFill>
                  <a:srgbClr val="C00000"/>
                </a:solidFill>
              </a:rPr>
              <a:t>add some </a:t>
            </a:r>
            <a:r>
              <a:rPr lang="en-US" altLang="zh-TW" sz="2400" b="1" dirty="0" err="1">
                <a:solidFill>
                  <a:srgbClr val="C00000"/>
                </a:solidFill>
              </a:rPr>
              <a:t>nop</a:t>
            </a:r>
            <a:r>
              <a:rPr lang="en-US" altLang="zh-TW" sz="2400" b="1" dirty="0">
                <a:solidFill>
                  <a:srgbClr val="C00000"/>
                </a:solidFill>
              </a:rPr>
              <a:t> </a:t>
            </a:r>
            <a:r>
              <a:rPr lang="en-US" altLang="zh-TW" sz="2400" dirty="0"/>
              <a:t>in swap loop(</a:t>
            </a:r>
            <a:r>
              <a:rPr lang="en-US" altLang="zh-TW" sz="2400" dirty="0" err="1"/>
              <a:t>bubblesort</a:t>
            </a:r>
            <a:r>
              <a:rPr lang="en-US" altLang="zh-TW" sz="2400" dirty="0"/>
              <a:t>) to make instruction more complicated.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4970584" y="2378958"/>
            <a:ext cx="7053231" cy="4274355"/>
            <a:chOff x="3774830" y="2390681"/>
            <a:chExt cx="7053231" cy="427435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4830" y="2390681"/>
              <a:ext cx="7053231" cy="4274355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774830" y="2977662"/>
              <a:ext cx="3868616" cy="3094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3071447" y="4282552"/>
            <a:ext cx="1465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32 </a:t>
            </a:r>
            <a:r>
              <a:rPr lang="en-US" altLang="zh-TW" sz="2400" dirty="0" err="1">
                <a:solidFill>
                  <a:srgbClr val="FF0000"/>
                </a:solidFill>
              </a:rPr>
              <a:t>nop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0986" y="6203370"/>
            <a:ext cx="422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(because </a:t>
            </a:r>
            <a:r>
              <a:rPr lang="en-US" altLang="zh-TW" dirty="0" err="1"/>
              <a:t>L1</a:t>
            </a:r>
            <a:r>
              <a:rPr lang="en-US" altLang="zh-TW" dirty="0"/>
              <a:t> cache can store 32 instructions) </a:t>
            </a:r>
            <a:endParaRPr lang="zh-TW" altLang="en-US" dirty="0"/>
          </a:p>
        </p:txBody>
      </p:sp>
      <p:sp>
        <p:nvSpPr>
          <p:cNvPr id="13" name="左大括弧 12"/>
          <p:cNvSpPr/>
          <p:nvPr/>
        </p:nvSpPr>
        <p:spPr>
          <a:xfrm>
            <a:off x="4196862" y="2965939"/>
            <a:ext cx="574431" cy="309489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Split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38200" y="1561734"/>
            <a:ext cx="6025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Results for modified </a:t>
            </a:r>
            <a:r>
              <a:rPr lang="en-US" altLang="zh-TW" sz="2800" dirty="0" err="1"/>
              <a:t>L2</a:t>
            </a:r>
            <a:r>
              <a:rPr lang="en-US" altLang="zh-TW" sz="2800" dirty="0"/>
              <a:t> Cache </a:t>
            </a:r>
            <a:r>
              <a:rPr lang="en-US" altLang="zh-TW" sz="2800" dirty="0" err="1"/>
              <a:t>tb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0" y="2595667"/>
            <a:ext cx="11643473" cy="13717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93015" y="3176954"/>
            <a:ext cx="984739" cy="790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135816" y="4087080"/>
            <a:ext cx="212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33%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improved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324100" y="5146431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/>
              <a:t>L2</a:t>
            </a:r>
            <a:r>
              <a:rPr lang="en-US" altLang="zh-TW" sz="4000" dirty="0"/>
              <a:t> I-Cache finally do something!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0632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Unified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8200" y="1459475"/>
            <a:ext cx="5363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Larger area</a:t>
            </a:r>
          </a:p>
          <a:p>
            <a:r>
              <a:rPr lang="en-US" altLang="zh-TW" sz="2800" dirty="0"/>
              <a:t>(Can’t reduce I-Cache’s write logic)</a:t>
            </a:r>
            <a:endParaRPr lang="zh-TW" altLang="en-US" sz="28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061049" y="3337351"/>
            <a:ext cx="9694873" cy="2477295"/>
            <a:chOff x="3886360" y="740767"/>
            <a:chExt cx="7692598" cy="158137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164" y="740767"/>
              <a:ext cx="3181794" cy="1581371"/>
            </a:xfrm>
            <a:prstGeom prst="rect">
              <a:avLst/>
            </a:prstGeom>
          </p:spPr>
        </p:pic>
        <p:sp>
          <p:nvSpPr>
            <p:cNvPr id="6" name="左大括弧 5"/>
            <p:cNvSpPr/>
            <p:nvPr/>
          </p:nvSpPr>
          <p:spPr>
            <a:xfrm>
              <a:off x="8024333" y="1125415"/>
              <a:ext cx="295346" cy="328247"/>
            </a:xfrm>
            <a:prstGeom prst="leftBrac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036527" y="1125415"/>
              <a:ext cx="2033841" cy="294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>
                  <a:solidFill>
                    <a:srgbClr val="0070C0"/>
                  </a:solidFill>
                </a:rPr>
                <a:t>4K</a:t>
              </a:r>
              <a:r>
                <a:rPr lang="en-US" altLang="zh-TW" sz="2400" dirty="0">
                  <a:solidFill>
                    <a:srgbClr val="0070C0"/>
                  </a:solidFill>
                </a:rPr>
                <a:t> D-Cache = </a:t>
              </a:r>
              <a:r>
                <a:rPr lang="en-US" altLang="zh-TW" sz="2400" dirty="0" err="1">
                  <a:solidFill>
                    <a:srgbClr val="0070C0"/>
                  </a:solidFill>
                </a:rPr>
                <a:t>30W</a:t>
              </a:r>
              <a:endParaRPr lang="zh-TW" altLang="en-US" sz="2400" dirty="0">
                <a:solidFill>
                  <a:srgbClr val="0070C0"/>
                </a:solidFill>
              </a:endParaRPr>
            </a:p>
          </p:txBody>
        </p:sp>
        <p:sp>
          <p:nvSpPr>
            <p:cNvPr id="8" name="左大括弧 7"/>
            <p:cNvSpPr/>
            <p:nvPr/>
          </p:nvSpPr>
          <p:spPr>
            <a:xfrm>
              <a:off x="7728987" y="1420334"/>
              <a:ext cx="295346" cy="328247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775809" y="1437106"/>
              <a:ext cx="1875692" cy="294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>
                  <a:solidFill>
                    <a:srgbClr val="00B050"/>
                  </a:solidFill>
                </a:rPr>
                <a:t>4K</a:t>
              </a:r>
              <a:r>
                <a:rPr lang="en-US" altLang="zh-TW" sz="2400" dirty="0">
                  <a:solidFill>
                    <a:srgbClr val="00B050"/>
                  </a:solidFill>
                </a:rPr>
                <a:t> I-Cache = </a:t>
              </a:r>
              <a:r>
                <a:rPr lang="en-US" altLang="zh-TW" sz="2400" dirty="0" err="1">
                  <a:solidFill>
                    <a:srgbClr val="00B050"/>
                  </a:solidFill>
                </a:rPr>
                <a:t>22W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2" name="左大括弧 11"/>
            <p:cNvSpPr/>
            <p:nvPr/>
          </p:nvSpPr>
          <p:spPr>
            <a:xfrm>
              <a:off x="5392129" y="1272766"/>
              <a:ext cx="295346" cy="32824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886360" y="1289538"/>
              <a:ext cx="1516618" cy="294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>
                  <a:solidFill>
                    <a:srgbClr val="FF0000"/>
                  </a:solidFill>
                </a:rPr>
                <a:t>8W</a:t>
              </a:r>
              <a:r>
                <a:rPr lang="en-US" altLang="zh-TW" sz="2400" dirty="0">
                  <a:solidFill>
                    <a:srgbClr val="FF0000"/>
                  </a:solidFill>
                </a:rPr>
                <a:t> reduced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005354" y="3088835"/>
            <a:ext cx="243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Proof I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3525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Unified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8200" y="1459475"/>
            <a:ext cx="5363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Larger area</a:t>
            </a:r>
          </a:p>
          <a:p>
            <a:r>
              <a:rPr lang="en-US" altLang="zh-TW" sz="2800" dirty="0"/>
              <a:t>(Can’t reduce I-Cache’s write logic)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841302" y="2462901"/>
            <a:ext cx="243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Proof II</a:t>
            </a:r>
            <a:endParaRPr lang="zh-TW" altLang="en-US" sz="36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833931" y="2590801"/>
            <a:ext cx="9693878" cy="3614058"/>
            <a:chOff x="1659922" y="3160164"/>
            <a:chExt cx="9427036" cy="3349494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6249" y="3720929"/>
              <a:ext cx="3650058" cy="278872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9922" y="3647136"/>
              <a:ext cx="3719861" cy="2862522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9155723" y="5138739"/>
              <a:ext cx="1160584" cy="2304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149969" y="5150462"/>
              <a:ext cx="1160584" cy="2304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149969" y="5509846"/>
              <a:ext cx="1160584" cy="18756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155723" y="5474677"/>
              <a:ext cx="1160584" cy="18756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985590" y="3160164"/>
              <a:ext cx="3680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Big difference in Combinational part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541418" y="3189039"/>
              <a:ext cx="3545540" cy="34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50"/>
                  </a:solidFill>
                </a:rPr>
                <a:t>Non-combinational almost the same</a:t>
              </a:r>
              <a:endParaRPr lang="zh-TW" alt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24" name="直線單箭頭接點 23"/>
            <p:cNvCxnSpPr>
              <a:stCxn id="19" idx="0"/>
              <a:endCxn id="22" idx="2"/>
            </p:cNvCxnSpPr>
            <p:nvPr/>
          </p:nvCxnSpPr>
          <p:spPr>
            <a:xfrm flipV="1">
              <a:off x="4730261" y="3529496"/>
              <a:ext cx="95659" cy="16209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18" idx="0"/>
            </p:cNvCxnSpPr>
            <p:nvPr/>
          </p:nvCxnSpPr>
          <p:spPr>
            <a:xfrm flipH="1" flipV="1">
              <a:off x="5857199" y="3520317"/>
              <a:ext cx="3878816" cy="16184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4730261" y="3558371"/>
              <a:ext cx="3138996" cy="194052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1" idx="0"/>
              <a:endCxn id="23" idx="2"/>
            </p:cNvCxnSpPr>
            <p:nvPr/>
          </p:nvCxnSpPr>
          <p:spPr>
            <a:xfrm flipH="1" flipV="1">
              <a:off x="9314188" y="3531335"/>
              <a:ext cx="421827" cy="194334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字方塊 41"/>
          <p:cNvSpPr txBox="1"/>
          <p:nvPr/>
        </p:nvSpPr>
        <p:spPr>
          <a:xfrm>
            <a:off x="8219028" y="6318664"/>
            <a:ext cx="1899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Unified</a:t>
            </a:r>
            <a:endParaRPr lang="zh-TW" altLang="en-US" sz="2400" b="1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278243" y="6334778"/>
            <a:ext cx="1899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Split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6059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Unified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4312"/>
            <a:ext cx="10059804" cy="114316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38200" y="1820446"/>
            <a:ext cx="808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Again, compare to size of </a:t>
            </a:r>
            <a:r>
              <a:rPr lang="en-US" altLang="zh-TW" sz="2800" dirty="0" err="1"/>
              <a:t>L2</a:t>
            </a:r>
            <a:r>
              <a:rPr lang="en-US" altLang="zh-TW" sz="2800" dirty="0"/>
              <a:t> Cache, </a:t>
            </a:r>
            <a:r>
              <a:rPr lang="en-US" altLang="zh-TW" sz="2800" dirty="0" err="1"/>
              <a:t>tb</a:t>
            </a:r>
            <a:r>
              <a:rPr lang="en-US" altLang="zh-TW" sz="2800" dirty="0"/>
              <a:t> is too easy…</a:t>
            </a:r>
          </a:p>
          <a:p>
            <a:r>
              <a:rPr lang="en-US" altLang="zh-TW" sz="2800" dirty="0"/>
              <a:t>Can’t observe the benefit of using unified cache</a:t>
            </a:r>
            <a:endParaRPr lang="zh-TW" altLang="en-US" sz="2800" dirty="0"/>
          </a:p>
        </p:txBody>
      </p:sp>
      <p:sp>
        <p:nvSpPr>
          <p:cNvPr id="28" name="矩形 27"/>
          <p:cNvSpPr/>
          <p:nvPr/>
        </p:nvSpPr>
        <p:spPr>
          <a:xfrm>
            <a:off x="6984226" y="4152832"/>
            <a:ext cx="4066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miss rate: I-Cache/ D-Cache (weighted average)</a:t>
            </a:r>
            <a:endParaRPr lang="zh-TW" alt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27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2EE0B-3A6B-4FCB-B4BF-1AEA6B8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Optimization: move logic before ff to save area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A6912A0-99C2-466C-A2CC-811E9055D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82" y="2002343"/>
            <a:ext cx="5588000" cy="28533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8C661C-29A2-4D41-8812-B55A5230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282" y="2002343"/>
            <a:ext cx="4592604" cy="294397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8DE7CE4-3EB5-44DF-871C-43055A4BFD55}"/>
              </a:ext>
            </a:extLst>
          </p:cNvPr>
          <p:cNvSpPr txBox="1"/>
          <p:nvPr/>
        </p:nvSpPr>
        <p:spPr>
          <a:xfrm>
            <a:off x="1634066" y="4796390"/>
            <a:ext cx="376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</a:rPr>
              <a:t>Before: FF 65 bits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409C18-101E-4FD3-BCE1-3FEE296DF3D8}"/>
              </a:ext>
            </a:extLst>
          </p:cNvPr>
          <p:cNvSpPr txBox="1"/>
          <p:nvPr/>
        </p:nvSpPr>
        <p:spPr>
          <a:xfrm>
            <a:off x="7282956" y="4855657"/>
            <a:ext cx="376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</a:rPr>
              <a:t>Before: FF 32 bits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C2FFFB-840F-4E21-839C-BE4E9B4B2524}"/>
              </a:ext>
            </a:extLst>
          </p:cNvPr>
          <p:cNvSpPr txBox="1"/>
          <p:nvPr/>
        </p:nvSpPr>
        <p:spPr>
          <a:xfrm>
            <a:off x="2641215" y="5607477"/>
            <a:ext cx="720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</a:rPr>
              <a:t>And make sure the critical path won’t be longer !</a:t>
            </a:r>
            <a:endParaRPr lang="zh-TW" altLang="en-US" sz="2800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D104888-C925-43C7-B1D5-DFFEA622C1D1}"/>
              </a:ext>
            </a:extLst>
          </p:cNvPr>
          <p:cNvSpPr txBox="1"/>
          <p:nvPr/>
        </p:nvSpPr>
        <p:spPr>
          <a:xfrm>
            <a:off x="4328160" y="258064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1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8746ED6-A221-4179-962F-1A3626427F94}"/>
              </a:ext>
            </a:extLst>
          </p:cNvPr>
          <p:cNvSpPr txBox="1"/>
          <p:nvPr/>
        </p:nvSpPr>
        <p:spPr>
          <a:xfrm>
            <a:off x="4328160" y="301854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32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E406A7-AAA0-4FEE-B6C5-5661CF781502}"/>
              </a:ext>
            </a:extLst>
          </p:cNvPr>
          <p:cNvSpPr txBox="1"/>
          <p:nvPr/>
        </p:nvSpPr>
        <p:spPr>
          <a:xfrm>
            <a:off x="4328160" y="4271231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32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D7782ED-1728-4E85-BF77-5147F316BB62}"/>
              </a:ext>
            </a:extLst>
          </p:cNvPr>
          <p:cNvSpPr txBox="1"/>
          <p:nvPr/>
        </p:nvSpPr>
        <p:spPr>
          <a:xfrm>
            <a:off x="10496691" y="3822592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32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185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BDC1E-15EC-4EC0-B322-C5D16BAB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Unified 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28" y="2841557"/>
            <a:ext cx="10069330" cy="118126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55827" y="1690688"/>
            <a:ext cx="7096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 total 32 blocks instead of 64 blocks </a:t>
            </a:r>
          </a:p>
          <a:p>
            <a:r>
              <a:rPr lang="en-US" altLang="zh-TW" sz="2800" dirty="0"/>
              <a:t>(</a:t>
            </a:r>
            <a:r>
              <a:rPr lang="en-US" altLang="zh-TW" sz="2800" dirty="0" err="1"/>
              <a:t>L1</a:t>
            </a:r>
            <a:r>
              <a:rPr lang="en-US" altLang="zh-TW" sz="2800" dirty="0"/>
              <a:t> size </a:t>
            </a:r>
            <a:r>
              <a:rPr lang="en-US" altLang="zh-TW" sz="2800" dirty="0" err="1"/>
              <a:t>x2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6984226" y="4152832"/>
            <a:ext cx="4066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miss rate: I-Cache/ D-Cache (weighted average)</a:t>
            </a:r>
            <a:endParaRPr lang="zh-TW" alt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52646" y="3458308"/>
            <a:ext cx="1735016" cy="480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5205046" y="3946105"/>
            <a:ext cx="715109" cy="693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423137" y="4831355"/>
            <a:ext cx="318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Unified performs a lot better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3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2EE0B-3A6B-4FCB-B4BF-1AEA6B8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Optimization: Stall for specific branch, </a:t>
            </a:r>
            <a:r>
              <a:rPr lang="en-US" altLang="zh-TW" b="1" dirty="0" err="1">
                <a:solidFill>
                  <a:srgbClr val="002060"/>
                </a:solidFill>
              </a:rPr>
              <a:t>jalr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16A6373-59A9-48BC-8B65-0D7EA4787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8014"/>
            <a:ext cx="5614516" cy="9874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9D9C47-542B-40EB-8BBA-DDE67FF0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94606"/>
            <a:ext cx="5614516" cy="12432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D53785-EA2B-44C0-AF42-843EED96BC08}"/>
              </a:ext>
            </a:extLst>
          </p:cNvPr>
          <p:cNvSpPr/>
          <p:nvPr/>
        </p:nvSpPr>
        <p:spPr>
          <a:xfrm>
            <a:off x="1552575" y="2780870"/>
            <a:ext cx="352425" cy="190500"/>
          </a:xfrm>
          <a:prstGeom prst="rect">
            <a:avLst/>
          </a:prstGeom>
          <a:solidFill>
            <a:srgbClr val="FF0909">
              <a:alpha val="27843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06F201-6218-4E86-B2EE-703C3932FDF1}"/>
              </a:ext>
            </a:extLst>
          </p:cNvPr>
          <p:cNvSpPr/>
          <p:nvPr/>
        </p:nvSpPr>
        <p:spPr>
          <a:xfrm>
            <a:off x="1552575" y="3066680"/>
            <a:ext cx="352425" cy="190500"/>
          </a:xfrm>
          <a:prstGeom prst="rect">
            <a:avLst/>
          </a:prstGeom>
          <a:solidFill>
            <a:srgbClr val="FF0909">
              <a:alpha val="27843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D4070B-F24E-468F-8BE9-A727EAEF9E31}"/>
              </a:ext>
            </a:extLst>
          </p:cNvPr>
          <p:cNvSpPr/>
          <p:nvPr/>
        </p:nvSpPr>
        <p:spPr>
          <a:xfrm>
            <a:off x="1552576" y="4640707"/>
            <a:ext cx="352425" cy="190500"/>
          </a:xfrm>
          <a:prstGeom prst="rect">
            <a:avLst/>
          </a:prstGeom>
          <a:solidFill>
            <a:srgbClr val="FF0909">
              <a:alpha val="27843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ABEC03-DCD8-4FDB-BD30-81D9B1AB7851}"/>
              </a:ext>
            </a:extLst>
          </p:cNvPr>
          <p:cNvSpPr/>
          <p:nvPr/>
        </p:nvSpPr>
        <p:spPr>
          <a:xfrm>
            <a:off x="1552575" y="5191996"/>
            <a:ext cx="352425" cy="190500"/>
          </a:xfrm>
          <a:prstGeom prst="rect">
            <a:avLst/>
          </a:prstGeom>
          <a:solidFill>
            <a:srgbClr val="FF0909">
              <a:alpha val="27843"/>
            </a:srgb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0028C9-6E5F-4EAD-B558-B7A0E049FF66}"/>
              </a:ext>
            </a:extLst>
          </p:cNvPr>
          <p:cNvSpPr txBox="1"/>
          <p:nvPr/>
        </p:nvSpPr>
        <p:spPr>
          <a:xfrm>
            <a:off x="838200" y="165076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Main purpose: shorten the critical path</a:t>
            </a:r>
            <a:endParaRPr lang="zh-TW" altLang="en-US" sz="2800" dirty="0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111DC133-D0F4-4885-A534-36158531DAC6}"/>
              </a:ext>
            </a:extLst>
          </p:cNvPr>
          <p:cNvSpPr/>
          <p:nvPr/>
        </p:nvSpPr>
        <p:spPr>
          <a:xfrm>
            <a:off x="3435908" y="3719056"/>
            <a:ext cx="419100" cy="4572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B6DBDC7-40B9-4660-A612-36EBBDFFB574}"/>
              </a:ext>
            </a:extLst>
          </p:cNvPr>
          <p:cNvSpPr txBox="1"/>
          <p:nvPr/>
        </p:nvSpPr>
        <p:spPr>
          <a:xfrm>
            <a:off x="6711506" y="2472350"/>
            <a:ext cx="4840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We do the same thing for </a:t>
            </a:r>
            <a:r>
              <a:rPr lang="en-US" altLang="zh-TW" sz="2400" dirty="0" err="1"/>
              <a:t>jalr</a:t>
            </a:r>
            <a:r>
              <a:rPr lang="en-US" altLang="zh-TW" sz="2400" dirty="0"/>
              <a:t>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But </a:t>
            </a:r>
            <a:r>
              <a:rPr lang="en-US" altLang="zh-TW" sz="2400" dirty="0" err="1"/>
              <a:t>jalr</a:t>
            </a:r>
            <a:r>
              <a:rPr lang="en-US" altLang="zh-TW" sz="2400" dirty="0"/>
              <a:t> case didn’t appear in </a:t>
            </a:r>
            <a:r>
              <a:rPr lang="en-US" altLang="zh-TW" sz="2400" dirty="0" err="1"/>
              <a:t>I_mem_hasHazard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519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D3EF657-4B95-48EC-A399-B8F5628B17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" b="972"/>
          <a:stretch/>
        </p:blipFill>
        <p:spPr>
          <a:xfrm>
            <a:off x="1002802" y="134779"/>
            <a:ext cx="9760447" cy="669464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2F77D07-B0EA-40BB-A1FA-E39BF08B5A00}"/>
              </a:ext>
            </a:extLst>
          </p:cNvPr>
          <p:cNvSpPr txBox="1"/>
          <p:nvPr/>
        </p:nvSpPr>
        <p:spPr>
          <a:xfrm>
            <a:off x="6469380" y="352398"/>
            <a:ext cx="376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addi</a:t>
            </a:r>
            <a:r>
              <a:rPr lang="en-US" altLang="zh-TW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x11</a:t>
            </a:r>
            <a:r>
              <a:rPr lang="en-US" altLang="zh-TW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x11</a:t>
            </a:r>
            <a:r>
              <a:rPr lang="en-US" altLang="zh-TW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 0x004</a:t>
            </a:r>
            <a:endParaRPr lang="zh-TW" alt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ABA935-F9AB-4517-9D61-7CC8EDF74DEF}"/>
              </a:ext>
            </a:extLst>
          </p:cNvPr>
          <p:cNvSpPr txBox="1"/>
          <p:nvPr/>
        </p:nvSpPr>
        <p:spPr>
          <a:xfrm>
            <a:off x="2707005" y="331149"/>
            <a:ext cx="376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bne</a:t>
            </a:r>
            <a:r>
              <a:rPr lang="en-US" altLang="zh-TW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x11</a:t>
            </a:r>
            <a:r>
              <a:rPr lang="en-US" altLang="zh-TW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 x12 </a:t>
            </a:r>
            <a:r>
              <a:rPr lang="en-US" altLang="zh-TW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Inloop</a:t>
            </a:r>
            <a:endParaRPr lang="zh-TW" alt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C27C9D-8DD9-4029-9C66-43B52346F560}"/>
              </a:ext>
            </a:extLst>
          </p:cNvPr>
          <p:cNvSpPr txBox="1"/>
          <p:nvPr/>
        </p:nvSpPr>
        <p:spPr>
          <a:xfrm>
            <a:off x="533399" y="5953125"/>
            <a:ext cx="376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</a:rPr>
              <a:t>Before</a:t>
            </a:r>
            <a:r>
              <a:rPr lang="en-US" altLang="zh-TW" sz="2800" dirty="0"/>
              <a:t> stalling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7596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7DB8144-4C40-4DA5-B0D5-1596F14D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49" y="266699"/>
            <a:ext cx="9682100" cy="650240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7CFF9E6-DB12-4A18-B510-E26D002C40FA}"/>
              </a:ext>
            </a:extLst>
          </p:cNvPr>
          <p:cNvSpPr txBox="1"/>
          <p:nvPr/>
        </p:nvSpPr>
        <p:spPr>
          <a:xfrm>
            <a:off x="10344150" y="423518"/>
            <a:ext cx="117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addi</a:t>
            </a:r>
            <a:r>
              <a:rPr lang="en-US" altLang="zh-TW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  <a:endParaRPr lang="zh-TW" alt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F0C2036-1054-4AA4-89D3-8AF069B94FF3}"/>
              </a:ext>
            </a:extLst>
          </p:cNvPr>
          <p:cNvSpPr txBox="1"/>
          <p:nvPr/>
        </p:nvSpPr>
        <p:spPr>
          <a:xfrm>
            <a:off x="7724776" y="331149"/>
            <a:ext cx="80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nop</a:t>
            </a:r>
            <a:endParaRPr lang="zh-TW" alt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DDB06B-9D61-40CB-AC67-94843222CC94}"/>
              </a:ext>
            </a:extLst>
          </p:cNvPr>
          <p:cNvSpPr/>
          <p:nvPr/>
        </p:nvSpPr>
        <p:spPr>
          <a:xfrm>
            <a:off x="10496550" y="5686425"/>
            <a:ext cx="190500" cy="904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1837EB-034B-4C89-ACD6-C46CD972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918" y="3228947"/>
            <a:ext cx="409632" cy="20005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1CCBF2-1E36-4B59-9471-B0002DE02F63}"/>
              </a:ext>
            </a:extLst>
          </p:cNvPr>
          <p:cNvSpPr txBox="1"/>
          <p:nvPr/>
        </p:nvSpPr>
        <p:spPr>
          <a:xfrm>
            <a:off x="533400" y="5953125"/>
            <a:ext cx="346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002060"/>
                </a:solidFill>
              </a:rPr>
              <a:t>After</a:t>
            </a:r>
            <a:r>
              <a:rPr lang="en-US" altLang="zh-TW" sz="2800" dirty="0"/>
              <a:t> stalling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42D2A4-01BF-4AAE-906B-835F41A733CB}"/>
              </a:ext>
            </a:extLst>
          </p:cNvPr>
          <p:cNvSpPr txBox="1"/>
          <p:nvPr/>
        </p:nvSpPr>
        <p:spPr>
          <a:xfrm>
            <a:off x="2707005" y="331149"/>
            <a:ext cx="376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bne</a:t>
            </a:r>
            <a:r>
              <a:rPr lang="en-US" altLang="zh-TW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800" b="1" dirty="0">
                <a:solidFill>
                  <a:srgbClr val="C00000"/>
                </a:solidFill>
                <a:latin typeface="Consolas" panose="020B0609020204030204" pitchFamily="49" charset="0"/>
              </a:rPr>
              <a:t>x11</a:t>
            </a:r>
            <a:r>
              <a:rPr lang="en-US" altLang="zh-TW" sz="2800" b="1" dirty="0">
                <a:solidFill>
                  <a:srgbClr val="002060"/>
                </a:solidFill>
                <a:latin typeface="Consolas" panose="020B0609020204030204" pitchFamily="49" charset="0"/>
              </a:rPr>
              <a:t> x12 </a:t>
            </a:r>
            <a:r>
              <a:rPr lang="en-US" altLang="zh-TW" sz="2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Inloop</a:t>
            </a:r>
            <a:endParaRPr lang="zh-TW" altLang="en-US" sz="2800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8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3B5DB8-8353-41CB-9B70-6BE269C7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2060"/>
                </a:solidFill>
              </a:rPr>
              <a:t>Optimization: </a:t>
            </a:r>
            <a:br>
              <a:rPr lang="en-US" altLang="zh-TW" b="1" dirty="0">
                <a:solidFill>
                  <a:srgbClr val="002060"/>
                </a:solidFill>
              </a:rPr>
            </a:br>
            <a:r>
              <a:rPr lang="en-US" altLang="zh-TW" sz="4000" b="1" dirty="0">
                <a:solidFill>
                  <a:srgbClr val="002060"/>
                </a:solidFill>
              </a:rPr>
              <a:t>flipflopped </a:t>
            </a:r>
            <a:r>
              <a:rPr lang="en-US" altLang="zh-TW" sz="4000" b="1" dirty="0" err="1">
                <a:solidFill>
                  <a:srgbClr val="002060"/>
                </a:solidFill>
              </a:rPr>
              <a:t>mem_ready</a:t>
            </a:r>
            <a:r>
              <a:rPr lang="en-US" altLang="zh-TW" sz="4000" b="1" dirty="0">
                <a:solidFill>
                  <a:srgbClr val="002060"/>
                </a:solidFill>
              </a:rPr>
              <a:t> 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AFE6-3667-459B-A6B0-D70020250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31305" cy="4351338"/>
          </a:xfrm>
        </p:spPr>
        <p:txBody>
          <a:bodyPr/>
          <a:lstStyle/>
          <a:p>
            <a:r>
              <a:rPr lang="en-US" altLang="zh-TW" dirty="0"/>
              <a:t>Add a flipflop for </a:t>
            </a:r>
            <a:r>
              <a:rPr lang="en-US" altLang="zh-TW" dirty="0" err="1"/>
              <a:t>mem_ready</a:t>
            </a:r>
            <a:endParaRPr lang="en-US" altLang="zh-TW" dirty="0"/>
          </a:p>
          <a:p>
            <a:r>
              <a:rPr lang="en-US" altLang="zh-TW" dirty="0"/>
              <a:t>Make sure we have enough time to do the following things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	Decoder, multiplexer…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EB2081-CC5C-4D2C-ADF6-67F3D0CD2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16"/>
          <a:stretch/>
        </p:blipFill>
        <p:spPr>
          <a:xfrm>
            <a:off x="6169504" y="115494"/>
            <a:ext cx="4674567" cy="29122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4D027C-35AA-468B-BD0F-94E866C0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75" y="3097053"/>
            <a:ext cx="5125026" cy="26749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FFD486-A07D-46CA-86C9-09298960E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524" y="3713427"/>
            <a:ext cx="3746117" cy="214665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FE03A5A-A72C-4CBB-81F3-8C76165BA7E5}"/>
              </a:ext>
            </a:extLst>
          </p:cNvPr>
          <p:cNvSpPr txBox="1"/>
          <p:nvPr/>
        </p:nvSpPr>
        <p:spPr>
          <a:xfrm>
            <a:off x="7024642" y="5772010"/>
            <a:ext cx="4674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No setup time violation !</a:t>
            </a:r>
            <a:endParaRPr lang="zh-TW" altLang="en-US" sz="2800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D19058-1848-4CBF-A9C7-AFC7BE523DD1}"/>
              </a:ext>
            </a:extLst>
          </p:cNvPr>
          <p:cNvSpPr/>
          <p:nvPr/>
        </p:nvSpPr>
        <p:spPr>
          <a:xfrm>
            <a:off x="8559800" y="550333"/>
            <a:ext cx="584199" cy="2345267"/>
          </a:xfrm>
          <a:prstGeom prst="rect">
            <a:avLst/>
          </a:prstGeom>
          <a:solidFill>
            <a:srgbClr val="848484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103913-8FA7-45A7-985C-521F787908FE}"/>
              </a:ext>
            </a:extLst>
          </p:cNvPr>
          <p:cNvSpPr/>
          <p:nvPr/>
        </p:nvSpPr>
        <p:spPr>
          <a:xfrm>
            <a:off x="9169399" y="3261487"/>
            <a:ext cx="1202268" cy="2345267"/>
          </a:xfrm>
          <a:prstGeom prst="rect">
            <a:avLst/>
          </a:prstGeom>
          <a:solidFill>
            <a:srgbClr val="848484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27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9FCB5-9CCC-4DA2-B5CC-2AD3C965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2060"/>
                </a:solidFill>
              </a:rPr>
              <a:t>Optimization: direct-mapped </a:t>
            </a:r>
            <a:r>
              <a:rPr lang="en-US" altLang="zh-TW" b="1" dirty="0" err="1">
                <a:solidFill>
                  <a:srgbClr val="002060"/>
                </a:solidFill>
              </a:rPr>
              <a:t>Icache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FC882-8DB5-4C5B-9624-DEDC17336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Instructions are executed sequentially (sometimes loop)</a:t>
            </a:r>
          </a:p>
          <a:p>
            <a:r>
              <a:rPr lang="en-US" altLang="zh-TW" dirty="0"/>
              <a:t>Using direct-mapped </a:t>
            </a:r>
            <a:r>
              <a:rPr lang="en-US" altLang="zh-TW" dirty="0" err="1"/>
              <a:t>Icache</a:t>
            </a:r>
            <a:r>
              <a:rPr lang="en-US" altLang="zh-TW" dirty="0"/>
              <a:t> can </a:t>
            </a:r>
            <a:r>
              <a:rPr lang="en-US" altLang="zh-TW" b="1" dirty="0">
                <a:solidFill>
                  <a:srgbClr val="C00000"/>
                </a:solidFill>
              </a:rPr>
              <a:t>reduce the cost of decoder, </a:t>
            </a:r>
            <a:r>
              <a:rPr lang="en-US" altLang="zh-TW" b="1" dirty="0" err="1">
                <a:solidFill>
                  <a:srgbClr val="C00000"/>
                </a:solidFill>
              </a:rPr>
              <a:t>mul</a:t>
            </a:r>
            <a:r>
              <a:rPr lang="en-US" altLang="zh-TW" b="1" dirty="0">
                <a:solidFill>
                  <a:srgbClr val="C00000"/>
                </a:solidFill>
              </a:rPr>
              <a:t>…</a:t>
            </a:r>
          </a:p>
          <a:p>
            <a:r>
              <a:rPr lang="en-US" altLang="zh-TW" dirty="0"/>
              <a:t>Also, it can </a:t>
            </a:r>
            <a:r>
              <a:rPr lang="en-US" altLang="zh-TW" b="1" dirty="0">
                <a:solidFill>
                  <a:srgbClr val="C00000"/>
                </a:solidFill>
              </a:rPr>
              <a:t>shorten the “hit access time”</a:t>
            </a:r>
            <a:r>
              <a:rPr lang="en-US" altLang="zh-TW" dirty="0"/>
              <a:t> of </a:t>
            </a:r>
            <a:r>
              <a:rPr lang="en-US" altLang="zh-TW" dirty="0" err="1"/>
              <a:t>Icache</a:t>
            </a:r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9A68DC-D7CA-4332-8C42-3CF923C24F6A}"/>
              </a:ext>
            </a:extLst>
          </p:cNvPr>
          <p:cNvSpPr/>
          <p:nvPr/>
        </p:nvSpPr>
        <p:spPr>
          <a:xfrm>
            <a:off x="2733040" y="4013363"/>
            <a:ext cx="12395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486F5A-7F3E-4B6E-9D0C-1B4A00A497DA}"/>
              </a:ext>
            </a:extLst>
          </p:cNvPr>
          <p:cNvSpPr/>
          <p:nvPr/>
        </p:nvSpPr>
        <p:spPr>
          <a:xfrm>
            <a:off x="3972560" y="4013363"/>
            <a:ext cx="12395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58B9B5-9783-48E1-8336-F7E4A231AF05}"/>
              </a:ext>
            </a:extLst>
          </p:cNvPr>
          <p:cNvSpPr/>
          <p:nvPr/>
        </p:nvSpPr>
        <p:spPr>
          <a:xfrm>
            <a:off x="2733040" y="4470563"/>
            <a:ext cx="12395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53B876-90CF-4A51-91AA-CCFE31311FE5}"/>
              </a:ext>
            </a:extLst>
          </p:cNvPr>
          <p:cNvSpPr/>
          <p:nvPr/>
        </p:nvSpPr>
        <p:spPr>
          <a:xfrm>
            <a:off x="3972560" y="4470563"/>
            <a:ext cx="12395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483C87-D255-403F-AE91-AEA4EFC5AC43}"/>
              </a:ext>
            </a:extLst>
          </p:cNvPr>
          <p:cNvSpPr/>
          <p:nvPr/>
        </p:nvSpPr>
        <p:spPr>
          <a:xfrm>
            <a:off x="2733040" y="4927763"/>
            <a:ext cx="12395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43B885-EB94-4846-A02A-FC132BE0036A}"/>
              </a:ext>
            </a:extLst>
          </p:cNvPr>
          <p:cNvSpPr/>
          <p:nvPr/>
        </p:nvSpPr>
        <p:spPr>
          <a:xfrm>
            <a:off x="3972560" y="4927763"/>
            <a:ext cx="12395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4F7789-34F8-4D65-892D-4801262F0C90}"/>
              </a:ext>
            </a:extLst>
          </p:cNvPr>
          <p:cNvSpPr/>
          <p:nvPr/>
        </p:nvSpPr>
        <p:spPr>
          <a:xfrm>
            <a:off x="2733040" y="5384963"/>
            <a:ext cx="12395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D5C06D-7670-45DB-8BEC-50BC39998351}"/>
              </a:ext>
            </a:extLst>
          </p:cNvPr>
          <p:cNvSpPr/>
          <p:nvPr/>
        </p:nvSpPr>
        <p:spPr>
          <a:xfrm>
            <a:off x="3972560" y="5384963"/>
            <a:ext cx="123952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5E12730-2F2E-430E-8053-3739883F0DB3}"/>
              </a:ext>
            </a:extLst>
          </p:cNvPr>
          <p:cNvSpPr/>
          <p:nvPr/>
        </p:nvSpPr>
        <p:spPr>
          <a:xfrm>
            <a:off x="7686043" y="4910139"/>
            <a:ext cx="1066798" cy="299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DF5D9A-BC1F-4583-A296-8C4451474470}"/>
              </a:ext>
            </a:extLst>
          </p:cNvPr>
          <p:cNvSpPr/>
          <p:nvPr/>
        </p:nvSpPr>
        <p:spPr>
          <a:xfrm>
            <a:off x="7686043" y="5210970"/>
            <a:ext cx="1066798" cy="299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FB1BB5-097F-41A0-A577-9BBEDB1662C0}"/>
              </a:ext>
            </a:extLst>
          </p:cNvPr>
          <p:cNvSpPr/>
          <p:nvPr/>
        </p:nvSpPr>
        <p:spPr>
          <a:xfrm>
            <a:off x="7686043" y="5511801"/>
            <a:ext cx="1066798" cy="299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4900BB-0DB5-46D2-8BA7-5D7901BC0EFF}"/>
              </a:ext>
            </a:extLst>
          </p:cNvPr>
          <p:cNvSpPr/>
          <p:nvPr/>
        </p:nvSpPr>
        <p:spPr>
          <a:xfrm>
            <a:off x="7686043" y="5807393"/>
            <a:ext cx="1066798" cy="299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1DE33BA-68CB-4C55-8129-AD128E04B1E3}"/>
              </a:ext>
            </a:extLst>
          </p:cNvPr>
          <p:cNvSpPr/>
          <p:nvPr/>
        </p:nvSpPr>
        <p:spPr>
          <a:xfrm>
            <a:off x="7686043" y="3714278"/>
            <a:ext cx="1066798" cy="299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4A6681-1DDC-49FC-B355-21E1AE66B0C4}"/>
              </a:ext>
            </a:extLst>
          </p:cNvPr>
          <p:cNvSpPr/>
          <p:nvPr/>
        </p:nvSpPr>
        <p:spPr>
          <a:xfrm>
            <a:off x="7686043" y="4018602"/>
            <a:ext cx="1066798" cy="299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3452BE-33BA-4EC4-94FE-E04365817B03}"/>
              </a:ext>
            </a:extLst>
          </p:cNvPr>
          <p:cNvSpPr/>
          <p:nvPr/>
        </p:nvSpPr>
        <p:spPr>
          <a:xfrm>
            <a:off x="7686043" y="4315940"/>
            <a:ext cx="1066798" cy="299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FED3E3D-1D42-49FF-AAA9-812C14E41C07}"/>
              </a:ext>
            </a:extLst>
          </p:cNvPr>
          <p:cNvSpPr/>
          <p:nvPr/>
        </p:nvSpPr>
        <p:spPr>
          <a:xfrm>
            <a:off x="7686043" y="4611532"/>
            <a:ext cx="1066798" cy="299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99C890B4-7DC1-4690-8683-4DEA1F4CBE08}"/>
              </a:ext>
            </a:extLst>
          </p:cNvPr>
          <p:cNvSpPr/>
          <p:nvPr/>
        </p:nvSpPr>
        <p:spPr>
          <a:xfrm>
            <a:off x="5923280" y="4470563"/>
            <a:ext cx="975360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5D21614-D5C1-4F1D-8891-1E42892C2A57}"/>
              </a:ext>
            </a:extLst>
          </p:cNvPr>
          <p:cNvSpPr txBox="1"/>
          <p:nvPr/>
        </p:nvSpPr>
        <p:spPr>
          <a:xfrm>
            <a:off x="6634482" y="6126151"/>
            <a:ext cx="316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Direct-mapped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7A1E9EB-FEA4-4655-83DD-B77BC7D56FDE}"/>
              </a:ext>
            </a:extLst>
          </p:cNvPr>
          <p:cNvSpPr txBox="1"/>
          <p:nvPr/>
        </p:nvSpPr>
        <p:spPr>
          <a:xfrm>
            <a:off x="2387600" y="5956935"/>
            <a:ext cx="316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2-way associative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996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">
      <a:majorFont>
        <a:latin typeface="Calibri Light"/>
        <a:ea typeface="源流明體 H"/>
        <a:cs typeface=""/>
      </a:majorFont>
      <a:minorFont>
        <a:latin typeface="Calibri Light"/>
        <a:ea typeface="源流明體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1129</Words>
  <Application>Microsoft Office PowerPoint</Application>
  <PresentationFormat>寬螢幕</PresentationFormat>
  <Paragraphs>222</Paragraphs>
  <Slides>40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新細明體</vt:lpstr>
      <vt:lpstr>源流明體 H</vt:lpstr>
      <vt:lpstr>源流明體 L</vt:lpstr>
      <vt:lpstr>Arial</vt:lpstr>
      <vt:lpstr>Calibri</vt:lpstr>
      <vt:lpstr>Calibri Light</vt:lpstr>
      <vt:lpstr>Cambria Math</vt:lpstr>
      <vt:lpstr>Consolas</vt:lpstr>
      <vt:lpstr>Wingdings</vt:lpstr>
      <vt:lpstr>Office 佈景主題</vt:lpstr>
      <vt:lpstr>DSD Presentation RISCV-G3</vt:lpstr>
      <vt:lpstr>Outline</vt:lpstr>
      <vt:lpstr>Outline</vt:lpstr>
      <vt:lpstr>Optimization: move logic before ff to save area</vt:lpstr>
      <vt:lpstr>Optimization: Stall for specific branch, jalr</vt:lpstr>
      <vt:lpstr>PowerPoint 簡報</vt:lpstr>
      <vt:lpstr>PowerPoint 簡報</vt:lpstr>
      <vt:lpstr>Optimization:  flipflopped mem_ready </vt:lpstr>
      <vt:lpstr>Optimization: direct-mapped Icache</vt:lpstr>
      <vt:lpstr>Our AT value:</vt:lpstr>
      <vt:lpstr>Outline</vt:lpstr>
      <vt:lpstr>Block diagram</vt:lpstr>
      <vt:lpstr>Finite State Machine</vt:lpstr>
      <vt:lpstr>Experiment1</vt:lpstr>
      <vt:lpstr>Experiment1</vt:lpstr>
      <vt:lpstr>Experiment2</vt:lpstr>
      <vt:lpstr>Summary</vt:lpstr>
      <vt:lpstr>Experiment3</vt:lpstr>
      <vt:lpstr>Experiment3</vt:lpstr>
      <vt:lpstr>Experiment3</vt:lpstr>
      <vt:lpstr>Other architecture of BPU</vt:lpstr>
      <vt:lpstr>BPB</vt:lpstr>
      <vt:lpstr>Outline</vt:lpstr>
      <vt:lpstr>Target</vt:lpstr>
      <vt:lpstr>Instruction Type</vt:lpstr>
      <vt:lpstr>Decompress + PC Control</vt:lpstr>
      <vt:lpstr>ICACHE</vt:lpstr>
      <vt:lpstr>Performance</vt:lpstr>
      <vt:lpstr>Outline</vt:lpstr>
      <vt:lpstr>Why L2 Cache ?</vt:lpstr>
      <vt:lpstr>Two types of L2 Cache</vt:lpstr>
      <vt:lpstr>Split Cache</vt:lpstr>
      <vt:lpstr>Split Cache</vt:lpstr>
      <vt:lpstr>Split Cache</vt:lpstr>
      <vt:lpstr>Split Cache</vt:lpstr>
      <vt:lpstr>Split Cache</vt:lpstr>
      <vt:lpstr>Unified Cache</vt:lpstr>
      <vt:lpstr>Unified Cache</vt:lpstr>
      <vt:lpstr>Unified Cache</vt:lpstr>
      <vt:lpstr>Unified Cache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DSD Presentation RISCV-G3</dc:title>
  <dc:creator>潘軒</dc:creator>
  <cp:lastModifiedBy>潘軒</cp:lastModifiedBy>
  <cp:revision>48</cp:revision>
  <dcterms:created xsi:type="dcterms:W3CDTF">2021-06-21T05:19:10Z</dcterms:created>
  <dcterms:modified xsi:type="dcterms:W3CDTF">2021-06-24T05:53:14Z</dcterms:modified>
</cp:coreProperties>
</file>